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0"/>
  </p:notesMasterIdLst>
  <p:handoutMasterIdLst>
    <p:handoutMasterId r:id="rId21"/>
  </p:handoutMasterIdLst>
  <p:sldIdLst>
    <p:sldId id="256" r:id="rId2"/>
    <p:sldId id="268" r:id="rId3"/>
    <p:sldId id="277" r:id="rId4"/>
    <p:sldId id="271" r:id="rId5"/>
    <p:sldId id="278" r:id="rId6"/>
    <p:sldId id="272" r:id="rId7"/>
    <p:sldId id="273" r:id="rId8"/>
    <p:sldId id="257" r:id="rId9"/>
    <p:sldId id="258" r:id="rId10"/>
    <p:sldId id="264" r:id="rId11"/>
    <p:sldId id="259" r:id="rId12"/>
    <p:sldId id="263" r:id="rId13"/>
    <p:sldId id="265" r:id="rId14"/>
    <p:sldId id="266" r:id="rId15"/>
    <p:sldId id="280" r:id="rId16"/>
    <p:sldId id="283" r:id="rId17"/>
    <p:sldId id="284" r:id="rId18"/>
    <p:sldId id="282" r:id="rId19"/>
  </p:sldIdLst>
  <p:sldSz cx="9144000" cy="6858000" type="screen4x3"/>
  <p:notesSz cx="6797675" cy="9926638"/>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FF"/>
    <a:srgbClr val="FF9900"/>
    <a:srgbClr val="669900"/>
    <a:srgbClr val="0099FF"/>
    <a:srgbClr val="99FF3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fr-FR"/>
          </a:p>
        </p:txBody>
      </p:sp>
      <p:sp>
        <p:nvSpPr>
          <p:cNvPr id="21507"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fr-FR"/>
          </a:p>
        </p:txBody>
      </p:sp>
      <p:sp>
        <p:nvSpPr>
          <p:cNvPr id="21508"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fr-FR"/>
          </a:p>
        </p:txBody>
      </p:sp>
      <p:sp>
        <p:nvSpPr>
          <p:cNvPr id="21509"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982DF851-A52C-4CED-9492-7AC9012378B8}" type="slidenum">
              <a:rPr lang="fr-FR"/>
              <a:pPr>
                <a:defRPr/>
              </a:pPr>
              <a:t>‹N°›</a:t>
            </a:fld>
            <a:endParaRPr lang="fr-FR"/>
          </a:p>
        </p:txBody>
      </p:sp>
    </p:spTree>
    <p:extLst>
      <p:ext uri="{BB962C8B-B14F-4D97-AF65-F5344CB8AC3E}">
        <p14:creationId xmlns:p14="http://schemas.microsoft.com/office/powerpoint/2010/main" xmlns="" val="197073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fr-FR"/>
          </a:p>
        </p:txBody>
      </p:sp>
      <p:sp>
        <p:nvSpPr>
          <p:cNvPr id="24579"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fr-FR"/>
          </a:p>
        </p:txBody>
      </p:sp>
      <p:sp>
        <p:nvSpPr>
          <p:cNvPr id="32772"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24581"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24582"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fr-FR"/>
          </a:p>
        </p:txBody>
      </p:sp>
      <p:sp>
        <p:nvSpPr>
          <p:cNvPr id="24583"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4CCE0651-FA34-4717-B068-59F2469357CA}" type="slidenum">
              <a:rPr lang="fr-FR"/>
              <a:pPr>
                <a:defRPr/>
              </a:pPr>
              <a:t>‹N°›</a:t>
            </a:fld>
            <a:endParaRPr lang="fr-FR"/>
          </a:p>
        </p:txBody>
      </p:sp>
    </p:spTree>
    <p:extLst>
      <p:ext uri="{BB962C8B-B14F-4D97-AF65-F5344CB8AC3E}">
        <p14:creationId xmlns:p14="http://schemas.microsoft.com/office/powerpoint/2010/main" xmlns="" val="3296824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p:spPr>
        <p:txBody>
          <a:bodyPr/>
          <a:lstStyle/>
          <a:p>
            <a:endParaRPr lang="fr-FR" altLang="fr-FR"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endParaRPr lang="fr-FR" altLang="fr-F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p:spPr>
        <p:txBody>
          <a:bodyPr/>
          <a:lstStyle/>
          <a:p>
            <a:endParaRPr lang="fr-FR" altLang="fr-FR"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p:spPr>
        <p:txBody>
          <a:bodyPr/>
          <a:lstStyle/>
          <a:p>
            <a:endParaRPr lang="fr-FR" altLang="fr-F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p:spPr>
        <p:txBody>
          <a:bodyPr/>
          <a:lstStyle/>
          <a:p>
            <a:endParaRPr lang="fr-FR" altLang="fr-F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p:spPr>
        <p:txBody>
          <a:bodyPr/>
          <a:lstStyle/>
          <a:p>
            <a:endParaRPr lang="fr-FR" altLang="fr-F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p:spPr>
        <p:txBody>
          <a:bodyPr/>
          <a:lstStyle/>
          <a:p>
            <a:endParaRPr lang="fr-FR" altLang="fr-F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p:spPr>
        <p:txBody>
          <a:bodyPr/>
          <a:lstStyle/>
          <a:p>
            <a:endParaRPr lang="fr-FR" altLang="fr-F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p:spPr>
        <p:txBody>
          <a:bodyPr/>
          <a:lstStyle/>
          <a:p>
            <a:endParaRPr lang="fr-FR" altLang="fr-F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p:spPr>
        <p:txBody>
          <a:bodyPr/>
          <a:lstStyle/>
          <a:p>
            <a:endParaRPr lang="fr-FR" altLang="fr-F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p:spPr>
        <p:txBody>
          <a:bodyPr/>
          <a:lstStyle/>
          <a:p>
            <a:endParaRPr lang="fr-FR" altLang="fr-F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p:spPr>
        <p:txBody>
          <a:bodyPr/>
          <a:lstStyle/>
          <a:p>
            <a:endParaRPr lang="fr-FR" altLang="fr-F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p:spPr>
        <p:txBody>
          <a:bodyPr/>
          <a:lstStyle/>
          <a:p>
            <a:endParaRPr lang="fr-FR" altLang="fr-F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endParaRPr lang="fr-FR" altLang="fr-F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p:spPr>
        <p:txBody>
          <a:bodyPr/>
          <a:lstStyle/>
          <a:p>
            <a:endParaRPr lang="fr-FR" altLang="fr-FR"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p:spPr>
        <p:txBody>
          <a:bodyPr/>
          <a:lstStyle/>
          <a:p>
            <a:endParaRPr lang="fr-FR" altLang="fr-FR"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p:spPr>
        <p:txBody>
          <a:bodyPr/>
          <a:lstStyle/>
          <a:p>
            <a:endParaRPr lang="fr-FR" altLang="fr-FR"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p:spPr>
        <p:txBody>
          <a:bodyPr/>
          <a:lstStyle/>
          <a:p>
            <a:endParaRPr lang="fr-FR" alt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en-US"/>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Modifiez le style des sous-titres du masque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E879E7DC-CDC2-411B-A217-CEBBD47D11DE}" type="slidenum">
              <a:rPr lang="fr-FR"/>
              <a:pPr>
                <a:defRPr/>
              </a:pPr>
              <a:t>‹N°›</a:t>
            </a:fld>
            <a:endParaRPr lang="fr-FR"/>
          </a:p>
        </p:txBody>
      </p:sp>
    </p:spTree>
    <p:extLst>
      <p:ext uri="{BB962C8B-B14F-4D97-AF65-F5344CB8AC3E}">
        <p14:creationId xmlns:p14="http://schemas.microsoft.com/office/powerpoint/2010/main" xmlns="" val="3694167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585285E6-034E-4152-80C3-02B84B79C878}" type="slidenum">
              <a:rPr lang="fr-FR"/>
              <a:pPr>
                <a:defRPr/>
              </a:pPr>
              <a:t>‹N°›</a:t>
            </a:fld>
            <a:endParaRPr lang="fr-FR"/>
          </a:p>
        </p:txBody>
      </p:sp>
    </p:spTree>
    <p:extLst>
      <p:ext uri="{BB962C8B-B14F-4D97-AF65-F5344CB8AC3E}">
        <p14:creationId xmlns:p14="http://schemas.microsoft.com/office/powerpoint/2010/main" xmlns="" val="3837460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4E02250C-3158-4F87-B7AC-5BB8E5E9F14D}" type="slidenum">
              <a:rPr lang="fr-FR"/>
              <a:pPr>
                <a:defRPr/>
              </a:pPr>
              <a:t>‹N°›</a:t>
            </a:fld>
            <a:endParaRPr lang="fr-FR"/>
          </a:p>
        </p:txBody>
      </p:sp>
    </p:spTree>
    <p:extLst>
      <p:ext uri="{BB962C8B-B14F-4D97-AF65-F5344CB8AC3E}">
        <p14:creationId xmlns:p14="http://schemas.microsoft.com/office/powerpoint/2010/main" xmlns="" val="300179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1A4A1997-4775-485C-81AF-C9934F523265}" type="slidenum">
              <a:rPr lang="fr-FR"/>
              <a:pPr>
                <a:defRPr/>
              </a:pPr>
              <a:t>‹N°›</a:t>
            </a:fld>
            <a:endParaRPr lang="fr-FR"/>
          </a:p>
        </p:txBody>
      </p:sp>
    </p:spTree>
    <p:extLst>
      <p:ext uri="{BB962C8B-B14F-4D97-AF65-F5344CB8AC3E}">
        <p14:creationId xmlns:p14="http://schemas.microsoft.com/office/powerpoint/2010/main" xmlns="" val="3829340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en-US"/>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0F2EAB4A-0D52-49EA-829A-C849640C7527}" type="slidenum">
              <a:rPr lang="fr-FR"/>
              <a:pPr>
                <a:defRPr/>
              </a:pPr>
              <a:t>‹N°›</a:t>
            </a:fld>
            <a:endParaRPr lang="fr-FR"/>
          </a:p>
        </p:txBody>
      </p:sp>
    </p:spTree>
    <p:extLst>
      <p:ext uri="{BB962C8B-B14F-4D97-AF65-F5344CB8AC3E}">
        <p14:creationId xmlns:p14="http://schemas.microsoft.com/office/powerpoint/2010/main" xmlns="" val="1189598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3933EFCF-38FF-4D44-AA0B-C53C716956E5}" type="slidenum">
              <a:rPr lang="fr-FR"/>
              <a:pPr>
                <a:defRPr/>
              </a:pPr>
              <a:t>‹N°›</a:t>
            </a:fld>
            <a:endParaRPr lang="fr-FR"/>
          </a:p>
        </p:txBody>
      </p:sp>
    </p:spTree>
    <p:extLst>
      <p:ext uri="{BB962C8B-B14F-4D97-AF65-F5344CB8AC3E}">
        <p14:creationId xmlns:p14="http://schemas.microsoft.com/office/powerpoint/2010/main" xmlns="" val="587813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en-US"/>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DA2335B1-3CF0-4410-ADB8-D5B83BD676B5}" type="slidenum">
              <a:rPr lang="fr-FR"/>
              <a:pPr>
                <a:defRPr/>
              </a:pPr>
              <a:t>‹N°›</a:t>
            </a:fld>
            <a:endParaRPr lang="fr-FR"/>
          </a:p>
        </p:txBody>
      </p:sp>
    </p:spTree>
    <p:extLst>
      <p:ext uri="{BB962C8B-B14F-4D97-AF65-F5344CB8AC3E}">
        <p14:creationId xmlns:p14="http://schemas.microsoft.com/office/powerpoint/2010/main" xmlns="" val="3121039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D6C623B2-F1C8-4DAF-A624-6278A15864D6}" type="slidenum">
              <a:rPr lang="fr-FR"/>
              <a:pPr>
                <a:defRPr/>
              </a:pPr>
              <a:t>‹N°›</a:t>
            </a:fld>
            <a:endParaRPr lang="fr-FR"/>
          </a:p>
        </p:txBody>
      </p:sp>
    </p:spTree>
    <p:extLst>
      <p:ext uri="{BB962C8B-B14F-4D97-AF65-F5344CB8AC3E}">
        <p14:creationId xmlns:p14="http://schemas.microsoft.com/office/powerpoint/2010/main" xmlns="" val="2307063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pPr>
              <a:defRPr/>
            </a:pPr>
            <a:fld id="{4E18A403-096F-43C1-A5A7-59CA0AD8948C}" type="slidenum">
              <a:rPr lang="fr-FR"/>
              <a:pPr>
                <a:defRPr/>
              </a:pPr>
              <a:t>‹N°›</a:t>
            </a:fld>
            <a:endParaRPr lang="fr-FR"/>
          </a:p>
        </p:txBody>
      </p:sp>
    </p:spTree>
    <p:extLst>
      <p:ext uri="{BB962C8B-B14F-4D97-AF65-F5344CB8AC3E}">
        <p14:creationId xmlns:p14="http://schemas.microsoft.com/office/powerpoint/2010/main" xmlns="" val="841421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en-US"/>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22EEB9DF-FFFF-4B80-8419-01F380D03E11}" type="slidenum">
              <a:rPr lang="fr-FR"/>
              <a:pPr>
                <a:defRPr/>
              </a:pPr>
              <a:t>‹N°›</a:t>
            </a:fld>
            <a:endParaRPr lang="fr-FR"/>
          </a:p>
        </p:txBody>
      </p:sp>
    </p:spTree>
    <p:extLst>
      <p:ext uri="{BB962C8B-B14F-4D97-AF65-F5344CB8AC3E}">
        <p14:creationId xmlns:p14="http://schemas.microsoft.com/office/powerpoint/2010/main" xmlns="" val="30080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en-US"/>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E344BEE9-4839-462C-A397-712EFC523BAA}" type="slidenum">
              <a:rPr lang="fr-FR"/>
              <a:pPr>
                <a:defRPr/>
              </a:pPr>
              <a:t>‹N°›</a:t>
            </a:fld>
            <a:endParaRPr lang="fr-FR"/>
          </a:p>
        </p:txBody>
      </p:sp>
    </p:spTree>
    <p:extLst>
      <p:ext uri="{BB962C8B-B14F-4D97-AF65-F5344CB8AC3E}">
        <p14:creationId xmlns:p14="http://schemas.microsoft.com/office/powerpoint/2010/main" xmlns="" val="2228098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fr-FR" altLang="fr-FR" smtClean="0"/>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fr-F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fr-F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4235D97A-5DEE-4374-8FC7-B807F8FD90C5}"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790" r:id="rId1"/>
    <p:sldLayoutId id="2147483791"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 id="2147483800"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395536" y="0"/>
            <a:ext cx="8280920" cy="1484784"/>
          </a:xfrm>
          <a:solidFill>
            <a:srgbClr val="92D050"/>
          </a:solidFill>
        </p:spPr>
        <p:txBody>
          <a:bodyPr/>
          <a:lstStyle/>
          <a:p>
            <a:pPr eaLnBrk="1" hangingPunct="1"/>
            <a:r>
              <a:rPr lang="fr-FR" altLang="fr-FR" sz="2800" b="1" dirty="0" smtClean="0"/>
              <a:t>Diverses visions de l’</a:t>
            </a:r>
            <a:r>
              <a:rPr lang="fr-FR" altLang="fr-FR" sz="2800" b="1" dirty="0" err="1" smtClean="0"/>
              <a:t>agroécologie</a:t>
            </a:r>
            <a:r>
              <a:rPr lang="fr-FR" altLang="fr-FR" sz="2800" b="1" dirty="0" smtClean="0"/>
              <a:t> et nécessité d’inclure les aspects sociaux </a:t>
            </a:r>
            <a:r>
              <a:rPr lang="fr-FR" altLang="fr-FR" sz="2800" b="1" dirty="0" smtClean="0">
                <a:solidFill>
                  <a:schemeClr val="tx1"/>
                </a:solidFill>
              </a:rPr>
              <a:t>et l’emploi</a:t>
            </a:r>
            <a:br>
              <a:rPr lang="fr-FR" altLang="fr-FR" sz="2800" b="1" dirty="0" smtClean="0">
                <a:solidFill>
                  <a:schemeClr val="tx1"/>
                </a:solidFill>
              </a:rPr>
            </a:br>
            <a:r>
              <a:rPr lang="fr-FR" altLang="fr-FR" sz="2400" dirty="0" smtClean="0">
                <a:solidFill>
                  <a:schemeClr val="tx1"/>
                </a:solidFill>
              </a:rPr>
              <a:t>V. </a:t>
            </a:r>
            <a:r>
              <a:rPr lang="fr-FR" altLang="fr-FR" sz="2400" dirty="0" err="1" smtClean="0">
                <a:solidFill>
                  <a:schemeClr val="tx1"/>
                </a:solidFill>
              </a:rPr>
              <a:t>Beauval</a:t>
            </a:r>
            <a:r>
              <a:rPr lang="fr-FR" altLang="fr-FR" sz="2400" dirty="0" smtClean="0">
                <a:solidFill>
                  <a:schemeClr val="tx1"/>
                </a:solidFill>
              </a:rPr>
              <a:t> – RNDA - Août 2014</a:t>
            </a:r>
          </a:p>
        </p:txBody>
      </p:sp>
      <p:sp>
        <p:nvSpPr>
          <p:cNvPr id="15363" name="Rectangle 3"/>
          <p:cNvSpPr>
            <a:spLocks noGrp="1" noChangeArrowheads="1"/>
          </p:cNvSpPr>
          <p:nvPr>
            <p:ph type="subTitle" idx="1"/>
          </p:nvPr>
        </p:nvSpPr>
        <p:spPr>
          <a:xfrm>
            <a:off x="251520" y="1628800"/>
            <a:ext cx="8568952" cy="5229200"/>
          </a:xfrm>
        </p:spPr>
        <p:txBody>
          <a:bodyPr/>
          <a:lstStyle/>
          <a:p>
            <a:pPr eaLnBrk="1" hangingPunct="1">
              <a:lnSpc>
                <a:spcPct val="95000"/>
              </a:lnSpc>
            </a:pPr>
            <a:r>
              <a:rPr lang="fr-FR" altLang="fr-FR" sz="2400" b="1" dirty="0" smtClean="0"/>
              <a:t>Plan : </a:t>
            </a:r>
          </a:p>
          <a:p>
            <a:pPr marL="514350" indent="-514350" algn="l" eaLnBrk="1" hangingPunct="1">
              <a:lnSpc>
                <a:spcPct val="95000"/>
              </a:lnSpc>
              <a:spcBef>
                <a:spcPts val="1800"/>
              </a:spcBef>
              <a:buFont typeface="+mj-lt"/>
              <a:buAutoNum type="romanUcPeriod"/>
            </a:pPr>
            <a:r>
              <a:rPr lang="fr-FR" altLang="fr-FR" sz="2200" b="1" dirty="0" smtClean="0"/>
              <a:t>Bref historique de l’</a:t>
            </a:r>
            <a:r>
              <a:rPr lang="fr-FR" altLang="fr-FR" sz="2200" b="1" dirty="0" err="1" smtClean="0"/>
              <a:t>agroécologie</a:t>
            </a:r>
            <a:r>
              <a:rPr lang="fr-FR" altLang="fr-FR" sz="2200" b="1" dirty="0" smtClean="0"/>
              <a:t> </a:t>
            </a:r>
            <a:r>
              <a:rPr lang="fr-FR" altLang="fr-FR" sz="2200" b="1" dirty="0"/>
              <a:t>et </a:t>
            </a:r>
            <a:r>
              <a:rPr lang="fr-FR" altLang="fr-FR" sz="2200" b="1" dirty="0" smtClean="0"/>
              <a:t>développement dans </a:t>
            </a:r>
            <a:r>
              <a:rPr lang="fr-FR" altLang="fr-FR" sz="2200" b="1" dirty="0"/>
              <a:t>4 </a:t>
            </a:r>
            <a:r>
              <a:rPr lang="fr-FR" altLang="fr-FR" sz="2200" b="1" dirty="0" smtClean="0"/>
              <a:t>pays </a:t>
            </a:r>
            <a:r>
              <a:rPr lang="fr-FR" altLang="fr-FR" sz="2200" dirty="0" smtClean="0"/>
              <a:t>(diaporama réalisé avec C. Naudin – ESA Angers - 2013</a:t>
            </a:r>
            <a:r>
              <a:rPr lang="fr-FR" altLang="fr-FR" sz="2200" b="1" dirty="0" smtClean="0"/>
              <a:t>) </a:t>
            </a:r>
          </a:p>
          <a:p>
            <a:pPr marL="514350" indent="-514350" algn="l" eaLnBrk="1" hangingPunct="1">
              <a:lnSpc>
                <a:spcPct val="95000"/>
              </a:lnSpc>
              <a:spcBef>
                <a:spcPts val="1800"/>
              </a:spcBef>
              <a:buFont typeface="+mj-lt"/>
              <a:buAutoNum type="romanUcPeriod"/>
            </a:pPr>
            <a:r>
              <a:rPr lang="fr-FR" altLang="fr-FR" sz="2200" b="1" dirty="0" smtClean="0"/>
              <a:t>Diversité actuelle des visions de l’</a:t>
            </a:r>
            <a:r>
              <a:rPr lang="fr-FR" altLang="fr-FR" sz="2200" b="1" dirty="0" err="1" smtClean="0"/>
              <a:t>agroécologie</a:t>
            </a:r>
            <a:endParaRPr lang="fr-FR" altLang="fr-FR" sz="2200" b="1" dirty="0" smtClean="0"/>
          </a:p>
          <a:p>
            <a:pPr marL="514350" indent="-514350" algn="l" eaLnBrk="1" hangingPunct="1">
              <a:lnSpc>
                <a:spcPct val="95000"/>
              </a:lnSpc>
              <a:spcBef>
                <a:spcPts val="1800"/>
              </a:spcBef>
              <a:buFont typeface="+mj-lt"/>
              <a:buAutoNum type="romanUcPeriod"/>
            </a:pPr>
            <a:r>
              <a:rPr lang="fr-FR" altLang="fr-FR" sz="2200" b="1" dirty="0"/>
              <a:t>Nécessité de prendre en compte les sciences sociales et l’emploi et non plus seulement </a:t>
            </a:r>
            <a:r>
              <a:rPr lang="fr-FR" altLang="fr-FR" sz="2200" b="1" dirty="0" smtClean="0"/>
              <a:t>l’environnement </a:t>
            </a:r>
            <a:r>
              <a:rPr lang="fr-FR" altLang="fr-FR" sz="2200" b="1" dirty="0"/>
              <a:t>et </a:t>
            </a:r>
            <a:r>
              <a:rPr lang="fr-FR" altLang="fr-FR" sz="2200" b="1" dirty="0" smtClean="0"/>
              <a:t>l’agronomie</a:t>
            </a:r>
          </a:p>
          <a:p>
            <a:pPr marL="514350" indent="-514350" algn="l" eaLnBrk="1" hangingPunct="1">
              <a:lnSpc>
                <a:spcPct val="95000"/>
              </a:lnSpc>
              <a:spcBef>
                <a:spcPts val="1800"/>
              </a:spcBef>
              <a:buFont typeface="+mj-lt"/>
              <a:buAutoNum type="romanUcPeriod"/>
            </a:pPr>
            <a:r>
              <a:rPr lang="fr-FR" altLang="fr-FR" sz="2200" b="1" dirty="0"/>
              <a:t>Réflexions concernant les incidences sur l’emploi des pratiques </a:t>
            </a:r>
            <a:r>
              <a:rPr lang="fr-FR" altLang="fr-FR" sz="2200" b="1" dirty="0" err="1" smtClean="0"/>
              <a:t>agroécologiques</a:t>
            </a:r>
            <a:endParaRPr lang="fr-FR" altLang="fr-FR" sz="2200" b="1" dirty="0" smtClean="0"/>
          </a:p>
          <a:p>
            <a:pPr marL="514350" indent="-514350" algn="l" eaLnBrk="1" hangingPunct="1">
              <a:lnSpc>
                <a:spcPct val="95000"/>
              </a:lnSpc>
              <a:spcBef>
                <a:spcPts val="1800"/>
              </a:spcBef>
            </a:pPr>
            <a:endParaRPr lang="fr-FR" altLang="fr-FR" sz="2400" b="1" dirty="0"/>
          </a:p>
          <a:p>
            <a:pPr marL="514350" indent="-514350" algn="l" eaLnBrk="1" hangingPunct="1">
              <a:lnSpc>
                <a:spcPct val="95000"/>
              </a:lnSpc>
              <a:buFont typeface="+mj-lt"/>
              <a:buAutoNum type="romanUcPeriod"/>
            </a:pPr>
            <a:endParaRPr lang="fr-FR" altLang="fr-FR" sz="24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a:xfrm>
            <a:off x="0" y="0"/>
            <a:ext cx="9144000" cy="476250"/>
          </a:xfrm>
          <a:solidFill>
            <a:srgbClr val="FF9900"/>
          </a:solidFill>
        </p:spPr>
        <p:txBody>
          <a:bodyPr/>
          <a:lstStyle/>
          <a:p>
            <a:pPr eaLnBrk="1" hangingPunct="1"/>
            <a:r>
              <a:rPr lang="fr-FR" altLang="fr-FR" sz="2400" b="1" smtClean="0"/>
              <a:t>Suite diversité des approches agroécologiques </a:t>
            </a:r>
            <a:r>
              <a:rPr lang="fr-FR" altLang="fr-FR" sz="2000" b="1" smtClean="0"/>
              <a:t>(3)</a:t>
            </a:r>
          </a:p>
        </p:txBody>
      </p:sp>
      <p:sp>
        <p:nvSpPr>
          <p:cNvPr id="26628" name="Rectangle 3"/>
          <p:cNvSpPr>
            <a:spLocks noGrp="1" noChangeArrowheads="1"/>
          </p:cNvSpPr>
          <p:nvPr>
            <p:ph idx="1"/>
          </p:nvPr>
        </p:nvSpPr>
        <p:spPr>
          <a:xfrm>
            <a:off x="0" y="765175"/>
            <a:ext cx="9144000" cy="6092825"/>
          </a:xfrm>
        </p:spPr>
        <p:txBody>
          <a:bodyPr/>
          <a:lstStyle/>
          <a:p>
            <a:pPr eaLnBrk="1" hangingPunct="1">
              <a:spcBef>
                <a:spcPct val="105000"/>
              </a:spcBef>
            </a:pPr>
            <a:r>
              <a:rPr lang="fr-FR" altLang="fr-FR" sz="2200" dirty="0" smtClean="0"/>
              <a:t>P. </a:t>
            </a:r>
            <a:r>
              <a:rPr lang="fr-FR" altLang="fr-FR" sz="2200" b="1" dirty="0" err="1" smtClean="0"/>
              <a:t>Rabhi</a:t>
            </a:r>
            <a:r>
              <a:rPr lang="fr-FR" altLang="fr-FR" sz="2200" dirty="0" smtClean="0"/>
              <a:t> : </a:t>
            </a:r>
            <a:r>
              <a:rPr lang="fr-FR" altLang="fr-FR" sz="2200" i="1" dirty="0" smtClean="0">
                <a:solidFill>
                  <a:srgbClr val="0000FF"/>
                </a:solidFill>
              </a:rPr>
              <a:t>« </a:t>
            </a:r>
            <a:r>
              <a:rPr lang="fr-FR" altLang="fr-FR" sz="2200" b="1" i="1" dirty="0" smtClean="0">
                <a:solidFill>
                  <a:srgbClr val="0000FF"/>
                </a:solidFill>
              </a:rPr>
              <a:t>l’agroécologie se situe au delà d’une simple alternative agronomique. Elle est liée à une dimension profonde du respect de la vie et </a:t>
            </a:r>
            <a:r>
              <a:rPr lang="fr-FR" altLang="fr-FR" sz="2200" b="1" i="1" u="sng" dirty="0" smtClean="0">
                <a:solidFill>
                  <a:srgbClr val="0000FF"/>
                </a:solidFill>
              </a:rPr>
              <a:t>replace l’être humain dans sa responsabilité à l’égard du vivant </a:t>
            </a:r>
            <a:r>
              <a:rPr lang="fr-FR" altLang="fr-FR" sz="2200" b="1" i="1" dirty="0" smtClean="0">
                <a:solidFill>
                  <a:srgbClr val="0000FF"/>
                </a:solidFill>
              </a:rPr>
              <a:t>».</a:t>
            </a:r>
          </a:p>
          <a:p>
            <a:pPr eaLnBrk="1" hangingPunct="1">
              <a:spcBef>
                <a:spcPct val="105000"/>
              </a:spcBef>
            </a:pPr>
            <a:r>
              <a:rPr lang="fr-FR" altLang="fr-FR" sz="2200" dirty="0" smtClean="0"/>
              <a:t>H. </a:t>
            </a:r>
            <a:r>
              <a:rPr lang="fr-FR" altLang="fr-FR" sz="2200" b="1" dirty="0" smtClean="0"/>
              <a:t>Rouillé d’</a:t>
            </a:r>
            <a:r>
              <a:rPr lang="fr-FR" altLang="fr-FR" sz="2200" b="1" dirty="0" err="1" smtClean="0"/>
              <a:t>Orfeuil</a:t>
            </a:r>
            <a:r>
              <a:rPr lang="fr-FR" altLang="fr-FR" sz="2200" dirty="0" smtClean="0"/>
              <a:t> - Revue Projet 02-2013 :</a:t>
            </a:r>
            <a:r>
              <a:rPr lang="fr-FR" altLang="fr-FR" sz="2200" i="1" dirty="0" smtClean="0"/>
              <a:t> </a:t>
            </a:r>
            <a:r>
              <a:rPr lang="fr-FR" altLang="fr-FR" sz="2200" b="1" i="1" dirty="0" smtClean="0">
                <a:solidFill>
                  <a:srgbClr val="0000FF"/>
                </a:solidFill>
              </a:rPr>
              <a:t>« Pour des agricultures intensives en travail afin de ne pas mettre au chômage 1,5 milliards de personnes ». En conséquence, « Les agricultures de demain devront être </a:t>
            </a:r>
            <a:r>
              <a:rPr lang="fr-FR" altLang="fr-FR" sz="2200" b="1" i="1" u="sng" dirty="0" smtClean="0">
                <a:solidFill>
                  <a:srgbClr val="0000FF"/>
                </a:solidFill>
              </a:rPr>
              <a:t>productives et à haute valeur sociale et environnementale</a:t>
            </a:r>
            <a:r>
              <a:rPr lang="fr-FR" altLang="fr-FR" sz="2200" b="1" i="1" dirty="0" smtClean="0">
                <a:solidFill>
                  <a:srgbClr val="0000FF"/>
                </a:solidFill>
              </a:rPr>
              <a:t> ».</a:t>
            </a:r>
            <a:r>
              <a:rPr lang="fr-FR" altLang="fr-FR" sz="2200" i="1" dirty="0" smtClean="0"/>
              <a:t> </a:t>
            </a:r>
          </a:p>
          <a:p>
            <a:pPr eaLnBrk="1" hangingPunct="1">
              <a:spcBef>
                <a:spcPct val="105000"/>
              </a:spcBef>
            </a:pPr>
            <a:r>
              <a:rPr lang="fr-FR" altLang="fr-FR" sz="2200" dirty="0" smtClean="0"/>
              <a:t>S. </a:t>
            </a:r>
            <a:r>
              <a:rPr lang="fr-FR" altLang="fr-FR" sz="2200" b="1" dirty="0" smtClean="0"/>
              <a:t>Le </a:t>
            </a:r>
            <a:r>
              <a:rPr lang="fr-FR" altLang="fr-FR" sz="2200" b="1" dirty="0" err="1" smtClean="0"/>
              <a:t>Foll</a:t>
            </a:r>
            <a:r>
              <a:rPr lang="fr-FR" altLang="fr-FR" sz="2200" dirty="0" smtClean="0"/>
              <a:t> – Revue Projet 02-2013 : </a:t>
            </a:r>
            <a:r>
              <a:rPr lang="fr-FR" altLang="fr-FR" sz="2200" b="1" i="1" dirty="0" smtClean="0"/>
              <a:t>« </a:t>
            </a:r>
            <a:r>
              <a:rPr lang="fr-FR" altLang="fr-FR" sz="2200" b="1" i="1" dirty="0" smtClean="0">
                <a:solidFill>
                  <a:srgbClr val="0000FF"/>
                </a:solidFill>
              </a:rPr>
              <a:t>L’agroécologie combine l’autonomie et l’usage rationnel des ressources et des mécanismes naturels avec la </a:t>
            </a:r>
            <a:r>
              <a:rPr lang="fr-FR" altLang="fr-FR" sz="2200" b="1" i="1" u="sng" dirty="0" smtClean="0">
                <a:solidFill>
                  <a:srgbClr val="0000FF"/>
                </a:solidFill>
              </a:rPr>
              <a:t>viabilité économique</a:t>
            </a:r>
            <a:r>
              <a:rPr lang="fr-FR" altLang="fr-FR" sz="2200" b="1" i="1" dirty="0" smtClean="0">
                <a:solidFill>
                  <a:srgbClr val="0000FF"/>
                </a:solidFill>
              </a:rPr>
              <a:t> ».  « Le XXIème siècle devra allier production, préservation de l’environnement et </a:t>
            </a:r>
            <a:r>
              <a:rPr lang="fr-FR" altLang="fr-FR" sz="2200" b="1" i="1" u="sng" dirty="0" smtClean="0">
                <a:solidFill>
                  <a:srgbClr val="0000FF"/>
                </a:solidFill>
              </a:rPr>
              <a:t>question sociale</a:t>
            </a:r>
            <a:r>
              <a:rPr lang="fr-FR" altLang="fr-FR" sz="2200" b="1" i="1" dirty="0" smtClean="0">
                <a:solidFill>
                  <a:srgbClr val="0000FF"/>
                </a:solidFill>
              </a:rPr>
              <a:t> ».</a:t>
            </a:r>
          </a:p>
        </p:txBody>
      </p:sp>
      <p:sp>
        <p:nvSpPr>
          <p:cNvPr id="26626" name="Espace réservé du numéro de diapositive 5"/>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fld id="{C0B643D6-2859-4D63-8F90-DDFBB5759B40}" type="slidenum">
              <a:rPr lang="fr-FR" altLang="fr-FR" sz="1400" smtClean="0"/>
              <a:pPr eaLnBrk="1" hangingPunct="1">
                <a:spcBef>
                  <a:spcPct val="0"/>
                </a:spcBef>
                <a:buFontTx/>
                <a:buNone/>
              </a:pPr>
              <a:t>10</a:t>
            </a:fld>
            <a:endParaRPr lang="fr-FR" altLang="fr-FR" sz="14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p:cNvSpPr>
            <a:spLocks noGrp="1" noChangeArrowheads="1"/>
          </p:cNvSpPr>
          <p:nvPr>
            <p:ph type="title"/>
          </p:nvPr>
        </p:nvSpPr>
        <p:spPr>
          <a:xfrm>
            <a:off x="0" y="0"/>
            <a:ext cx="9144000" cy="765175"/>
          </a:xfrm>
          <a:solidFill>
            <a:srgbClr val="99FF33"/>
          </a:solidFill>
        </p:spPr>
        <p:txBody>
          <a:bodyPr/>
          <a:lstStyle/>
          <a:p>
            <a:pPr eaLnBrk="1" hangingPunct="1"/>
            <a:r>
              <a:rPr lang="fr-FR" altLang="fr-FR" sz="2400" b="1" dirty="0" smtClean="0">
                <a:solidFill>
                  <a:schemeClr val="tx1"/>
                </a:solidFill>
              </a:rPr>
              <a:t>III. Pourquoi affirmer la place des sciences sociales et de l’emploi dans l’</a:t>
            </a:r>
            <a:r>
              <a:rPr lang="fr-FR" altLang="fr-FR" sz="2400" b="1" dirty="0" err="1" smtClean="0">
                <a:solidFill>
                  <a:schemeClr val="tx1"/>
                </a:solidFill>
              </a:rPr>
              <a:t>agroécologie</a:t>
            </a:r>
            <a:r>
              <a:rPr lang="fr-FR" altLang="fr-FR" sz="2400" b="1" dirty="0" smtClean="0">
                <a:solidFill>
                  <a:schemeClr val="tx1"/>
                </a:solidFill>
              </a:rPr>
              <a:t> ?</a:t>
            </a:r>
            <a:endParaRPr lang="fr-FR" altLang="fr-FR" sz="2400" b="1" dirty="0" smtClean="0"/>
          </a:p>
        </p:txBody>
      </p:sp>
      <p:sp>
        <p:nvSpPr>
          <p:cNvPr id="28676" name="Rectangle 3"/>
          <p:cNvSpPr>
            <a:spLocks noGrp="1" noChangeArrowheads="1"/>
          </p:cNvSpPr>
          <p:nvPr>
            <p:ph idx="1"/>
          </p:nvPr>
        </p:nvSpPr>
        <p:spPr>
          <a:xfrm>
            <a:off x="0" y="908050"/>
            <a:ext cx="9036050" cy="5949950"/>
          </a:xfrm>
        </p:spPr>
        <p:txBody>
          <a:bodyPr/>
          <a:lstStyle/>
          <a:p>
            <a:pPr eaLnBrk="1" hangingPunct="1">
              <a:buFontTx/>
              <a:buNone/>
            </a:pPr>
            <a:r>
              <a:rPr lang="fr-FR" altLang="fr-FR" sz="2000" b="1" dirty="0" smtClean="0"/>
              <a:t>Rappels :</a:t>
            </a:r>
            <a:r>
              <a:rPr lang="fr-FR" altLang="fr-FR" sz="2000" dirty="0" smtClean="0"/>
              <a:t> </a:t>
            </a:r>
          </a:p>
          <a:p>
            <a:pPr eaLnBrk="1" hangingPunct="1"/>
            <a:r>
              <a:rPr lang="fr-FR" altLang="fr-FR" sz="2000" b="1" dirty="0" smtClean="0"/>
              <a:t>Un agroécosystème résulte de l’action d’une société humaine dans un environnement physique particulier</a:t>
            </a:r>
            <a:r>
              <a:rPr lang="fr-FR" altLang="fr-FR" sz="2000" dirty="0" smtClean="0"/>
              <a:t>. </a:t>
            </a:r>
          </a:p>
          <a:p>
            <a:pPr eaLnBrk="1" hangingPunct="1"/>
            <a:r>
              <a:rPr lang="fr-FR" altLang="fr-FR" sz="2000" b="1" dirty="0" smtClean="0"/>
              <a:t>Les règles de fonctionnement de cette société humaine comme, par exemple, son rapport à la nature, ses modes de gestion du travail, du foncier, de l’eau et des territoires favorisent ou défavorisent des pratiques </a:t>
            </a:r>
            <a:r>
              <a:rPr lang="fr-FR" altLang="fr-FR" sz="2000" b="1" dirty="0" err="1" smtClean="0"/>
              <a:t>agroécologiques</a:t>
            </a:r>
            <a:r>
              <a:rPr lang="fr-FR" altLang="fr-FR" sz="2000" b="1" dirty="0" smtClean="0"/>
              <a:t> vertueuses.</a:t>
            </a:r>
          </a:p>
          <a:p>
            <a:pPr eaLnBrk="1" hangingPunct="1">
              <a:spcBef>
                <a:spcPct val="85000"/>
              </a:spcBef>
              <a:buFontTx/>
              <a:buNone/>
            </a:pPr>
            <a:r>
              <a:rPr lang="fr-FR" altLang="fr-FR" sz="2000" b="1" dirty="0" smtClean="0">
                <a:solidFill>
                  <a:srgbClr val="0000FF"/>
                </a:solidFill>
              </a:rPr>
              <a:t>* A titre d’exemples pour la gestion du foncier : </a:t>
            </a:r>
          </a:p>
          <a:p>
            <a:pPr eaLnBrk="1" hangingPunct="1">
              <a:spcBef>
                <a:spcPct val="50000"/>
              </a:spcBef>
            </a:pPr>
            <a:r>
              <a:rPr lang="fr-FR" altLang="fr-FR" sz="1800" dirty="0" smtClean="0"/>
              <a:t>Dans de nb pays du Monde, sur des </a:t>
            </a:r>
            <a:r>
              <a:rPr lang="fr-FR" altLang="fr-FR" sz="1800" b="1" dirty="0" smtClean="0"/>
              <a:t>terres en location</a:t>
            </a:r>
            <a:r>
              <a:rPr lang="fr-FR" altLang="fr-FR" sz="1800" dirty="0" smtClean="0"/>
              <a:t>, l’agroforesterie et des travaux de conservation des eaux et des sols </a:t>
            </a:r>
            <a:r>
              <a:rPr lang="fr-FR" altLang="fr-FR" sz="1800" dirty="0" smtClean="0">
                <a:solidFill>
                  <a:srgbClr val="0000FF"/>
                </a:solidFill>
              </a:rPr>
              <a:t>(CES)</a:t>
            </a:r>
            <a:r>
              <a:rPr lang="fr-FR" altLang="fr-FR" sz="1800" dirty="0" smtClean="0"/>
              <a:t> peuvent être interdits. </a:t>
            </a:r>
          </a:p>
          <a:p>
            <a:pPr eaLnBrk="1" hangingPunct="1">
              <a:spcBef>
                <a:spcPct val="50000"/>
              </a:spcBef>
            </a:pPr>
            <a:r>
              <a:rPr lang="fr-FR" altLang="fr-FR" sz="1800" dirty="0" smtClean="0"/>
              <a:t>Les </a:t>
            </a:r>
            <a:r>
              <a:rPr lang="fr-FR" altLang="fr-FR" sz="1800" b="1" dirty="0" smtClean="0"/>
              <a:t>investissements favorisant l’amélioration de la fertilité des sols</a:t>
            </a:r>
            <a:r>
              <a:rPr lang="fr-FR" altLang="fr-FR" sz="1800" dirty="0" smtClean="0"/>
              <a:t> ne sont rentables que s’il existe un cadre légal favorisant un minimum de </a:t>
            </a:r>
            <a:r>
              <a:rPr lang="fr-FR" altLang="fr-FR" sz="1800" b="1" dirty="0" smtClean="0"/>
              <a:t>sécurisation foncière</a:t>
            </a:r>
            <a:r>
              <a:rPr lang="fr-FR" altLang="fr-FR" sz="1800" dirty="0" smtClean="0"/>
              <a:t> </a:t>
            </a:r>
            <a:r>
              <a:rPr lang="fr-FR" altLang="fr-FR" sz="1800" i="1" dirty="0" smtClean="0">
                <a:solidFill>
                  <a:srgbClr val="0000FF"/>
                </a:solidFill>
              </a:rPr>
              <a:t>(si non, ce seront d’autres qui bénéficieront des investissements réalisés).</a:t>
            </a:r>
          </a:p>
          <a:p>
            <a:pPr eaLnBrk="1" hangingPunct="1">
              <a:spcBef>
                <a:spcPct val="50000"/>
              </a:spcBef>
            </a:pPr>
            <a:r>
              <a:rPr lang="fr-FR" altLang="fr-FR" sz="1800" dirty="0" smtClean="0"/>
              <a:t>Le </a:t>
            </a:r>
            <a:r>
              <a:rPr lang="fr-FR" altLang="fr-FR" sz="1800" b="1" dirty="0" smtClean="0"/>
              <a:t>manque de foncier</a:t>
            </a:r>
            <a:r>
              <a:rPr lang="fr-FR" altLang="fr-FR" sz="1800" dirty="0" smtClean="0"/>
              <a:t> peut rendre plus difficile dans les petites fermes la mise en place de systèmes plus autonomes et économes </a:t>
            </a:r>
            <a:r>
              <a:rPr lang="fr-FR" altLang="fr-FR" sz="1800" i="1" dirty="0" smtClean="0">
                <a:solidFill>
                  <a:srgbClr val="0000FF"/>
                </a:solidFill>
              </a:rPr>
              <a:t>(cf. dans l’UE, systèmes basés sur l’herbe et des protéagineux locaux en substitution du système maïs/soja importé).</a:t>
            </a:r>
          </a:p>
        </p:txBody>
      </p:sp>
      <p:sp>
        <p:nvSpPr>
          <p:cNvPr id="28674" name="Espace réservé du numéro de diapositive 5"/>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fld id="{A0AAF4ED-5954-4B97-993C-57B527D40801}" type="slidenum">
              <a:rPr lang="fr-FR" altLang="fr-FR" sz="1400" smtClean="0"/>
              <a:pPr eaLnBrk="1" hangingPunct="1">
                <a:spcBef>
                  <a:spcPct val="0"/>
                </a:spcBef>
                <a:buFontTx/>
                <a:buNone/>
              </a:pPr>
              <a:t>11</a:t>
            </a:fld>
            <a:endParaRPr lang="fr-FR" altLang="fr-FR" sz="14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a:xfrm>
            <a:off x="0" y="0"/>
            <a:ext cx="9144000" cy="765175"/>
          </a:xfrm>
          <a:solidFill>
            <a:srgbClr val="99FF33"/>
          </a:solidFill>
        </p:spPr>
        <p:txBody>
          <a:bodyPr/>
          <a:lstStyle/>
          <a:p>
            <a:pPr eaLnBrk="1" hangingPunct="1"/>
            <a:r>
              <a:rPr lang="fr-FR" altLang="fr-FR" sz="2400" b="1" dirty="0" smtClean="0">
                <a:solidFill>
                  <a:schemeClr val="tx1"/>
                </a:solidFill>
              </a:rPr>
              <a:t>Pourquoi affirmer la place des sciences sociales et de l’emploi dans l’</a:t>
            </a:r>
            <a:r>
              <a:rPr lang="fr-FR" altLang="fr-FR" sz="2400" b="1" dirty="0" err="1" smtClean="0">
                <a:solidFill>
                  <a:schemeClr val="tx1"/>
                </a:solidFill>
              </a:rPr>
              <a:t>agroécologie</a:t>
            </a:r>
            <a:r>
              <a:rPr lang="fr-FR" altLang="fr-FR" sz="2400" b="1" dirty="0" smtClean="0">
                <a:solidFill>
                  <a:schemeClr val="tx1"/>
                </a:solidFill>
              </a:rPr>
              <a:t> ? (suite)</a:t>
            </a:r>
            <a:endParaRPr lang="fr-FR" altLang="fr-FR" sz="2400" b="1" dirty="0" smtClean="0"/>
          </a:p>
        </p:txBody>
      </p:sp>
      <p:sp>
        <p:nvSpPr>
          <p:cNvPr id="29700" name="Rectangle 3"/>
          <p:cNvSpPr>
            <a:spLocks noGrp="1" noChangeArrowheads="1"/>
          </p:cNvSpPr>
          <p:nvPr>
            <p:ph idx="1"/>
          </p:nvPr>
        </p:nvSpPr>
        <p:spPr>
          <a:xfrm>
            <a:off x="0" y="908050"/>
            <a:ext cx="9144000" cy="5949950"/>
          </a:xfrm>
        </p:spPr>
        <p:txBody>
          <a:bodyPr/>
          <a:lstStyle/>
          <a:p>
            <a:pPr eaLnBrk="1" hangingPunct="1">
              <a:lnSpc>
                <a:spcPct val="90000"/>
              </a:lnSpc>
              <a:spcBef>
                <a:spcPct val="50000"/>
              </a:spcBef>
              <a:buFontTx/>
              <a:buNone/>
            </a:pPr>
            <a:r>
              <a:rPr lang="fr-FR" altLang="fr-FR" sz="2000" b="1" dirty="0" smtClean="0">
                <a:solidFill>
                  <a:srgbClr val="0000FF"/>
                </a:solidFill>
              </a:rPr>
              <a:t>* A titre d’exemples pour la gestion de l’eau :</a:t>
            </a:r>
            <a:r>
              <a:rPr lang="fr-FR" altLang="fr-FR" sz="2400" dirty="0" smtClean="0"/>
              <a:t> </a:t>
            </a:r>
          </a:p>
          <a:p>
            <a:pPr eaLnBrk="1" hangingPunct="1">
              <a:spcBef>
                <a:spcPct val="50000"/>
              </a:spcBef>
            </a:pPr>
            <a:r>
              <a:rPr lang="fr-FR" altLang="fr-FR" sz="1800" dirty="0" smtClean="0"/>
              <a:t>Sur le plan </a:t>
            </a:r>
            <a:r>
              <a:rPr lang="fr-FR" altLang="fr-FR" sz="1800" b="1" dirty="0" smtClean="0"/>
              <a:t>quantitatif</a:t>
            </a:r>
            <a:r>
              <a:rPr lang="fr-FR" altLang="fr-FR" sz="1800" dirty="0" smtClean="0"/>
              <a:t>, le </a:t>
            </a:r>
            <a:r>
              <a:rPr lang="fr-FR" altLang="fr-FR" sz="1800" b="1" dirty="0" smtClean="0"/>
              <a:t>mode d’accès à la ressource eau et son mode de gestion</a:t>
            </a:r>
            <a:r>
              <a:rPr lang="fr-FR" altLang="fr-FR" sz="1800" dirty="0" smtClean="0"/>
              <a:t> </a:t>
            </a:r>
            <a:r>
              <a:rPr lang="fr-FR" altLang="fr-FR" sz="1800" dirty="0" smtClean="0"/>
              <a:t>autorisent </a:t>
            </a:r>
            <a:r>
              <a:rPr lang="fr-FR" altLang="fr-FR" sz="1800" dirty="0" smtClean="0"/>
              <a:t>ou non la pratique de certaines cultures et rotations pouvant s’inscrire dans des démarches agroécologiques.</a:t>
            </a:r>
          </a:p>
          <a:p>
            <a:pPr eaLnBrk="1" hangingPunct="1">
              <a:spcBef>
                <a:spcPct val="50000"/>
              </a:spcBef>
            </a:pPr>
            <a:r>
              <a:rPr lang="fr-FR" altLang="fr-FR" sz="1800" dirty="0" smtClean="0"/>
              <a:t>Sur le plan </a:t>
            </a:r>
            <a:r>
              <a:rPr lang="fr-FR" altLang="fr-FR" sz="1800" b="1" dirty="0" smtClean="0"/>
              <a:t>qualitatif</a:t>
            </a:r>
            <a:r>
              <a:rPr lang="fr-FR" altLang="fr-FR" sz="1800" dirty="0" smtClean="0"/>
              <a:t>, les </a:t>
            </a:r>
            <a:r>
              <a:rPr lang="fr-FR" altLang="fr-FR" sz="1800" b="1" dirty="0" smtClean="0"/>
              <a:t>normes retenues pour restaurer la qualité de l’eau de bassins versants pollués</a:t>
            </a:r>
            <a:r>
              <a:rPr lang="fr-FR" altLang="fr-FR" sz="1800" dirty="0" smtClean="0"/>
              <a:t> peuvent avoir des conséquences concrètes sur </a:t>
            </a:r>
            <a:r>
              <a:rPr lang="fr-FR" altLang="fr-FR" sz="1800" b="1" dirty="0" smtClean="0"/>
              <a:t>les possibilités de pratiquer des semis directs reposant sur un usage important d’herbicides</a:t>
            </a:r>
            <a:r>
              <a:rPr lang="fr-FR" altLang="fr-FR" sz="1800" i="1" dirty="0" smtClean="0">
                <a:solidFill>
                  <a:srgbClr val="0000FF"/>
                </a:solidFill>
              </a:rPr>
              <a:t> (et parfois d’insecticides protégeant les semences).</a:t>
            </a:r>
          </a:p>
          <a:p>
            <a:pPr eaLnBrk="1" hangingPunct="1">
              <a:spcBef>
                <a:spcPct val="60000"/>
              </a:spcBef>
              <a:buFontTx/>
              <a:buNone/>
            </a:pPr>
            <a:r>
              <a:rPr lang="fr-FR" altLang="fr-FR" sz="2000" b="1" dirty="0" smtClean="0">
                <a:solidFill>
                  <a:srgbClr val="0000FF"/>
                </a:solidFill>
              </a:rPr>
              <a:t>* A titre d’exemples concernant la prise en compte des territoires :</a:t>
            </a:r>
            <a:r>
              <a:rPr lang="fr-FR" altLang="fr-FR" sz="2400" dirty="0" smtClean="0"/>
              <a:t> </a:t>
            </a:r>
          </a:p>
          <a:p>
            <a:pPr eaLnBrk="1" hangingPunct="1">
              <a:spcBef>
                <a:spcPct val="50000"/>
              </a:spcBef>
            </a:pPr>
            <a:r>
              <a:rPr lang="fr-FR" altLang="fr-FR" sz="1800" dirty="0" smtClean="0"/>
              <a:t>La </a:t>
            </a:r>
            <a:r>
              <a:rPr lang="fr-FR" altLang="fr-FR" sz="1800" b="1" dirty="0" smtClean="0"/>
              <a:t>réduction de l’érosion</a:t>
            </a:r>
            <a:r>
              <a:rPr lang="fr-FR" altLang="fr-FR" sz="1800" dirty="0" smtClean="0"/>
              <a:t> se raisonne certes au niveau des parcelles mais aussi au niveau des bassins versants grâce à des </a:t>
            </a:r>
            <a:r>
              <a:rPr lang="fr-FR" altLang="fr-FR" sz="1800" b="1" dirty="0" smtClean="0"/>
              <a:t>investissements collectifs de CES</a:t>
            </a:r>
            <a:r>
              <a:rPr lang="fr-FR" altLang="fr-FR" sz="1800" dirty="0" smtClean="0"/>
              <a:t>.</a:t>
            </a:r>
          </a:p>
          <a:p>
            <a:pPr eaLnBrk="1" hangingPunct="1">
              <a:spcBef>
                <a:spcPct val="50000"/>
              </a:spcBef>
            </a:pPr>
            <a:r>
              <a:rPr lang="fr-FR" altLang="fr-FR" sz="1800" dirty="0" smtClean="0"/>
              <a:t>La </a:t>
            </a:r>
            <a:r>
              <a:rPr lang="fr-FR" altLang="fr-FR" sz="1800" b="1" dirty="0" smtClean="0"/>
              <a:t>protection d’un captage et l’amélioration de la ressource en eau</a:t>
            </a:r>
            <a:r>
              <a:rPr lang="fr-FR" altLang="fr-FR" sz="1800" dirty="0" smtClean="0"/>
              <a:t> se raisonnent aussi collectivement au niveau d’un territoire </a:t>
            </a:r>
            <a:r>
              <a:rPr lang="fr-FR" altLang="fr-FR" sz="1800" i="1" dirty="0" smtClean="0">
                <a:solidFill>
                  <a:srgbClr val="0000FF"/>
                </a:solidFill>
              </a:rPr>
              <a:t>(cf. CLE d’un SAGE).</a:t>
            </a:r>
          </a:p>
          <a:p>
            <a:pPr eaLnBrk="1" hangingPunct="1">
              <a:spcBef>
                <a:spcPct val="50000"/>
              </a:spcBef>
            </a:pPr>
            <a:r>
              <a:rPr lang="fr-FR" altLang="fr-FR" sz="1800" dirty="0" smtClean="0"/>
              <a:t>Lorsque les </a:t>
            </a:r>
            <a:r>
              <a:rPr lang="fr-FR" altLang="fr-FR" sz="1800" b="1" dirty="0" smtClean="0"/>
              <a:t>règles de vaine pâture</a:t>
            </a:r>
            <a:r>
              <a:rPr lang="fr-FR" altLang="fr-FR" sz="1800" dirty="0" smtClean="0"/>
              <a:t> sont encore dominantes </a:t>
            </a:r>
            <a:r>
              <a:rPr lang="fr-FR" altLang="fr-FR" sz="1800" i="1" dirty="0" smtClean="0">
                <a:solidFill>
                  <a:srgbClr val="0000FF"/>
                </a:solidFill>
              </a:rPr>
              <a:t>(cas de nb sociétés paysannes des PVD),</a:t>
            </a:r>
            <a:r>
              <a:rPr lang="fr-FR" altLang="fr-FR" sz="1800" dirty="0" smtClean="0"/>
              <a:t> les semis directs sur couvertures végétales</a:t>
            </a:r>
            <a:r>
              <a:rPr lang="fr-FR" altLang="fr-FR" sz="1800" i="1" dirty="0" smtClean="0">
                <a:solidFill>
                  <a:srgbClr val="0000FF"/>
                </a:solidFill>
              </a:rPr>
              <a:t>,</a:t>
            </a:r>
            <a:r>
              <a:rPr lang="fr-FR" altLang="fr-FR" sz="1800" dirty="0" smtClean="0"/>
              <a:t> les enclosures ou l’agroforesterie se diffusent très difficilement. </a:t>
            </a:r>
          </a:p>
          <a:p>
            <a:pPr eaLnBrk="1" hangingPunct="1">
              <a:spcBef>
                <a:spcPct val="50000"/>
              </a:spcBef>
            </a:pPr>
            <a:endParaRPr lang="fr-FR" altLang="fr-FR" sz="2400" i="1" dirty="0" smtClean="0">
              <a:solidFill>
                <a:srgbClr val="0000FF"/>
              </a:solidFill>
            </a:endParaRPr>
          </a:p>
        </p:txBody>
      </p:sp>
      <p:sp>
        <p:nvSpPr>
          <p:cNvPr id="29698" name="Espace réservé du numéro de diapositive 5"/>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fld id="{20BF9756-84E3-497D-898F-A3D5B49D47DE}" type="slidenum">
              <a:rPr lang="fr-FR" altLang="fr-FR" sz="1400" smtClean="0"/>
              <a:pPr eaLnBrk="1" hangingPunct="1">
                <a:spcBef>
                  <a:spcPct val="0"/>
                </a:spcBef>
                <a:buFontTx/>
                <a:buNone/>
              </a:pPr>
              <a:t>12</a:t>
            </a:fld>
            <a:endParaRPr lang="fr-FR" altLang="fr-FR" sz="14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p:cNvSpPr>
            <a:spLocks noGrp="1" noChangeArrowheads="1"/>
          </p:cNvSpPr>
          <p:nvPr>
            <p:ph type="title"/>
          </p:nvPr>
        </p:nvSpPr>
        <p:spPr>
          <a:xfrm>
            <a:off x="0" y="0"/>
            <a:ext cx="9144000" cy="765175"/>
          </a:xfrm>
          <a:solidFill>
            <a:srgbClr val="99FF33"/>
          </a:solidFill>
        </p:spPr>
        <p:txBody>
          <a:bodyPr/>
          <a:lstStyle/>
          <a:p>
            <a:pPr eaLnBrk="1" hangingPunct="1"/>
            <a:r>
              <a:rPr lang="fr-FR" altLang="fr-FR" sz="2200" b="1" smtClean="0"/>
              <a:t>Quelques exemples incitant à inclure les sciences économiques et sociales parmi les disciplines de l’agroécologie (3)</a:t>
            </a:r>
          </a:p>
        </p:txBody>
      </p:sp>
      <p:sp>
        <p:nvSpPr>
          <p:cNvPr id="30724" name="Rectangle 3"/>
          <p:cNvSpPr>
            <a:spLocks noGrp="1" noChangeArrowheads="1"/>
          </p:cNvSpPr>
          <p:nvPr>
            <p:ph idx="1"/>
          </p:nvPr>
        </p:nvSpPr>
        <p:spPr>
          <a:xfrm>
            <a:off x="0" y="908050"/>
            <a:ext cx="9144000" cy="5949950"/>
          </a:xfrm>
        </p:spPr>
        <p:txBody>
          <a:bodyPr/>
          <a:lstStyle/>
          <a:p>
            <a:pPr eaLnBrk="1" hangingPunct="1">
              <a:spcBef>
                <a:spcPct val="50000"/>
              </a:spcBef>
              <a:buFontTx/>
              <a:buNone/>
            </a:pPr>
            <a:r>
              <a:rPr lang="fr-FR" altLang="fr-FR" sz="2000" b="1" dirty="0" smtClean="0"/>
              <a:t>     Des règles de fonctionnement spécifiquement socio – économiques des sociétés sont également à prendre en compte :</a:t>
            </a:r>
          </a:p>
          <a:p>
            <a:pPr eaLnBrk="1" hangingPunct="1">
              <a:spcBef>
                <a:spcPct val="60000"/>
              </a:spcBef>
              <a:buFontTx/>
              <a:buNone/>
            </a:pPr>
            <a:r>
              <a:rPr lang="fr-FR" altLang="fr-FR" sz="2000" b="1" dirty="0" smtClean="0">
                <a:solidFill>
                  <a:srgbClr val="0000FF"/>
                </a:solidFill>
              </a:rPr>
              <a:t>* A titre d’exemple concernant les problématiques économiques :</a:t>
            </a:r>
            <a:r>
              <a:rPr lang="fr-FR" altLang="fr-FR" sz="2000" dirty="0" smtClean="0"/>
              <a:t> </a:t>
            </a:r>
          </a:p>
          <a:p>
            <a:pPr eaLnBrk="1" hangingPunct="1">
              <a:spcBef>
                <a:spcPct val="25000"/>
              </a:spcBef>
            </a:pPr>
            <a:r>
              <a:rPr lang="fr-FR" altLang="fr-FR" sz="1800" dirty="0" smtClean="0"/>
              <a:t>Les modes d’accès aux crédits, aux intrants et équipements, la fixation et régulation des prix, le mode d’octroi des aides </a:t>
            </a:r>
            <a:r>
              <a:rPr lang="fr-FR" altLang="fr-FR" sz="1800" i="1" dirty="0" smtClean="0">
                <a:solidFill>
                  <a:srgbClr val="0000FF"/>
                </a:solidFill>
              </a:rPr>
              <a:t>(cf. deux volets de la PAC UE)</a:t>
            </a:r>
            <a:r>
              <a:rPr lang="fr-FR" altLang="fr-FR" sz="1800" i="1" dirty="0" smtClean="0"/>
              <a:t>,</a:t>
            </a:r>
            <a:r>
              <a:rPr lang="fr-FR" altLang="fr-FR" sz="1800" dirty="0" smtClean="0"/>
              <a:t> … favorisent ou défavorisent des pratiques </a:t>
            </a:r>
            <a:r>
              <a:rPr lang="fr-FR" altLang="fr-FR" sz="1800" dirty="0" err="1" smtClean="0"/>
              <a:t>agroécologiques</a:t>
            </a:r>
            <a:r>
              <a:rPr lang="fr-FR" altLang="fr-FR" sz="1800" dirty="0" smtClean="0"/>
              <a:t> vertueuses.</a:t>
            </a:r>
          </a:p>
          <a:p>
            <a:pPr eaLnBrk="1" hangingPunct="1">
              <a:spcBef>
                <a:spcPct val="60000"/>
              </a:spcBef>
              <a:buFontTx/>
              <a:buNone/>
            </a:pPr>
            <a:r>
              <a:rPr lang="fr-FR" altLang="fr-FR" sz="2000" b="1" dirty="0" smtClean="0">
                <a:solidFill>
                  <a:srgbClr val="0000FF"/>
                </a:solidFill>
              </a:rPr>
              <a:t>* A titre d’exemple concernant la prise en compte de l’emploi :</a:t>
            </a:r>
            <a:r>
              <a:rPr lang="fr-FR" altLang="fr-FR" sz="2000" dirty="0" smtClean="0"/>
              <a:t> </a:t>
            </a:r>
          </a:p>
          <a:p>
            <a:pPr eaLnBrk="1" hangingPunct="1">
              <a:spcBef>
                <a:spcPct val="25000"/>
              </a:spcBef>
            </a:pPr>
            <a:r>
              <a:rPr lang="fr-FR" altLang="fr-FR" sz="1800" dirty="0" smtClean="0"/>
              <a:t>Dans les pays ayant une agriculture très motorisée, certains </a:t>
            </a:r>
            <a:r>
              <a:rPr lang="fr-FR" altLang="fr-FR" sz="1800" b="1" dirty="0" smtClean="0"/>
              <a:t>itinéraires de semis direct</a:t>
            </a:r>
            <a:r>
              <a:rPr lang="fr-FR" altLang="fr-FR" sz="1800" dirty="0" smtClean="0"/>
              <a:t> reposent sur des équipements coûteux mais très performants sur le plan de la productivité du travail. Plusieurs études montrent que </a:t>
            </a:r>
            <a:r>
              <a:rPr lang="fr-FR" altLang="fr-FR" sz="1800" b="1" dirty="0" smtClean="0"/>
              <a:t>ces équipements contribuent à réduire l’emploi dans les zones rurales</a:t>
            </a:r>
            <a:r>
              <a:rPr lang="fr-FR" altLang="fr-FR" sz="1800" dirty="0" smtClean="0"/>
              <a:t>. </a:t>
            </a:r>
          </a:p>
          <a:p>
            <a:pPr eaLnBrk="1" hangingPunct="1">
              <a:spcBef>
                <a:spcPct val="60000"/>
              </a:spcBef>
              <a:buFontTx/>
              <a:buNone/>
            </a:pPr>
            <a:r>
              <a:rPr lang="fr-FR" altLang="fr-FR" sz="2000" b="1" dirty="0" smtClean="0">
                <a:solidFill>
                  <a:srgbClr val="0000FF"/>
                </a:solidFill>
              </a:rPr>
              <a:t>* A titre d’exemple concernant la prise en compte de la santé humaine :</a:t>
            </a:r>
            <a:r>
              <a:rPr lang="fr-FR" altLang="fr-FR" sz="2000" dirty="0" smtClean="0"/>
              <a:t> </a:t>
            </a:r>
          </a:p>
          <a:p>
            <a:pPr eaLnBrk="1" hangingPunct="1">
              <a:spcBef>
                <a:spcPct val="25000"/>
              </a:spcBef>
            </a:pPr>
            <a:r>
              <a:rPr lang="fr-FR" altLang="fr-FR" sz="1800" dirty="0" smtClean="0"/>
              <a:t>Dans plusieurs pays se sont diffusés des itinéraires de semis direct comprenant des pesticides interdits ou en débat dans de nb pays développés </a:t>
            </a:r>
            <a:r>
              <a:rPr lang="fr-FR" altLang="fr-FR" sz="1800" i="1" dirty="0" smtClean="0">
                <a:solidFill>
                  <a:srgbClr val="0000FF"/>
                </a:solidFill>
              </a:rPr>
              <a:t>(cf. insecticides systémiques de type </a:t>
            </a:r>
            <a:r>
              <a:rPr lang="fr-FR" altLang="fr-FR" sz="1800" i="1" dirty="0" err="1" smtClean="0">
                <a:solidFill>
                  <a:srgbClr val="0000FF"/>
                </a:solidFill>
              </a:rPr>
              <a:t>carbofuran</a:t>
            </a:r>
            <a:r>
              <a:rPr lang="fr-FR" altLang="fr-FR" sz="1800" i="1" dirty="0" smtClean="0">
                <a:solidFill>
                  <a:srgbClr val="0000FF"/>
                </a:solidFill>
              </a:rPr>
              <a:t>, </a:t>
            </a:r>
            <a:r>
              <a:rPr lang="fr-FR" altLang="fr-FR" sz="1800" i="1" dirty="0" err="1" smtClean="0">
                <a:solidFill>
                  <a:srgbClr val="0000FF"/>
                </a:solidFill>
              </a:rPr>
              <a:t>fipronil</a:t>
            </a:r>
            <a:r>
              <a:rPr lang="fr-FR" altLang="fr-FR" sz="1800" i="1" dirty="0" smtClean="0">
                <a:solidFill>
                  <a:srgbClr val="0000FF"/>
                </a:solidFill>
              </a:rPr>
              <a:t>, </a:t>
            </a:r>
            <a:r>
              <a:rPr lang="fr-FR" altLang="fr-FR" sz="1800" i="1" dirty="0" err="1" smtClean="0">
                <a:solidFill>
                  <a:srgbClr val="0000FF"/>
                </a:solidFill>
              </a:rPr>
              <a:t>imidacloprid</a:t>
            </a:r>
            <a:r>
              <a:rPr lang="fr-FR" altLang="fr-FR" sz="1800" i="1" dirty="0" smtClean="0">
                <a:solidFill>
                  <a:srgbClr val="0000FF"/>
                </a:solidFill>
              </a:rPr>
              <a:t>).</a:t>
            </a:r>
            <a:r>
              <a:rPr lang="fr-FR" altLang="fr-FR" sz="1800" dirty="0" smtClean="0"/>
              <a:t> </a:t>
            </a:r>
            <a:r>
              <a:rPr lang="fr-FR" altLang="fr-FR" sz="1800" b="1" dirty="0" smtClean="0"/>
              <a:t>La conservation des sols n’a-t-elle pas primé sur la santé des hommes ? </a:t>
            </a:r>
            <a:r>
              <a:rPr lang="fr-FR" altLang="fr-FR" sz="1600" i="1" dirty="0" smtClean="0">
                <a:solidFill>
                  <a:srgbClr val="0000FF"/>
                </a:solidFill>
              </a:rPr>
              <a:t>(mais aussi celle des abeilles et d’autres organismes vivants comme la microfaune des sols).</a:t>
            </a:r>
          </a:p>
        </p:txBody>
      </p:sp>
      <p:sp>
        <p:nvSpPr>
          <p:cNvPr id="30722" name="Espace réservé du numéro de diapositive 5"/>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fld id="{7D55F879-6B04-4A59-8FFC-A8344CE293B6}" type="slidenum">
              <a:rPr lang="fr-FR" altLang="fr-FR" sz="1400" smtClean="0"/>
              <a:pPr eaLnBrk="1" hangingPunct="1">
                <a:spcBef>
                  <a:spcPct val="0"/>
                </a:spcBef>
                <a:buFontTx/>
                <a:buNone/>
              </a:pPr>
              <a:t>13</a:t>
            </a:fld>
            <a:endParaRPr lang="fr-FR" altLang="fr-FR" sz="14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a:xfrm>
            <a:off x="0" y="0"/>
            <a:ext cx="9144000" cy="764704"/>
          </a:xfrm>
          <a:solidFill>
            <a:srgbClr val="99FF33"/>
          </a:solidFill>
        </p:spPr>
        <p:txBody>
          <a:bodyPr/>
          <a:lstStyle/>
          <a:p>
            <a:pPr marL="514350" indent="-514350" eaLnBrk="1" hangingPunct="1">
              <a:lnSpc>
                <a:spcPct val="95000"/>
              </a:lnSpc>
              <a:spcBef>
                <a:spcPts val="1800"/>
              </a:spcBef>
            </a:pPr>
            <a:r>
              <a:rPr lang="fr-FR" altLang="fr-FR" sz="2400" b="1" dirty="0" smtClean="0"/>
              <a:t>IV. Réflexions concernant les incidences sur l’emploi de certaines pratiques </a:t>
            </a:r>
            <a:r>
              <a:rPr lang="fr-FR" altLang="fr-FR" sz="2400" b="1" dirty="0" err="1" smtClean="0"/>
              <a:t>agroécologiques</a:t>
            </a:r>
            <a:endParaRPr lang="fr-FR" altLang="fr-FR" sz="2400" b="1" dirty="0" smtClean="0"/>
          </a:p>
        </p:txBody>
      </p:sp>
      <p:sp>
        <p:nvSpPr>
          <p:cNvPr id="31748" name="Rectangle 3"/>
          <p:cNvSpPr>
            <a:spLocks noGrp="1" noChangeArrowheads="1"/>
          </p:cNvSpPr>
          <p:nvPr>
            <p:ph idx="1"/>
          </p:nvPr>
        </p:nvSpPr>
        <p:spPr>
          <a:xfrm>
            <a:off x="0" y="980728"/>
            <a:ext cx="9144000" cy="5877272"/>
          </a:xfrm>
        </p:spPr>
        <p:txBody>
          <a:bodyPr/>
          <a:lstStyle/>
          <a:p>
            <a:pPr eaLnBrk="1" hangingPunct="1">
              <a:lnSpc>
                <a:spcPct val="110000"/>
              </a:lnSpc>
              <a:spcBef>
                <a:spcPct val="85000"/>
              </a:spcBef>
              <a:buFont typeface="Wingdings" panose="05000000000000000000" pitchFamily="2" charset="2"/>
              <a:buChar char="Ø"/>
            </a:pPr>
            <a:r>
              <a:rPr lang="fr-FR" altLang="fr-FR" sz="2000" b="1" dirty="0" smtClean="0">
                <a:solidFill>
                  <a:srgbClr val="0000FF"/>
                </a:solidFill>
              </a:rPr>
              <a:t>EXEMPLES OU LES INCIDENCES SONT POSITIVES ET INDENIABLES:</a:t>
            </a:r>
          </a:p>
          <a:p>
            <a:pPr marL="639763" indent="-457200" eaLnBrk="1" hangingPunct="1">
              <a:lnSpc>
                <a:spcPct val="110000"/>
              </a:lnSpc>
              <a:spcBef>
                <a:spcPts val="1200"/>
              </a:spcBef>
              <a:buFont typeface="+mj-lt"/>
              <a:buAutoNum type="arabicPeriod"/>
            </a:pPr>
            <a:r>
              <a:rPr lang="fr-FR" altLang="fr-FR" sz="2000" b="1" dirty="0" smtClean="0"/>
              <a:t>Lutter contre l’</a:t>
            </a:r>
            <a:r>
              <a:rPr lang="fr-FR" altLang="fr-FR" sz="2000" b="1" u="sng" dirty="0" smtClean="0"/>
              <a:t>érosion</a:t>
            </a:r>
            <a:r>
              <a:rPr lang="fr-FR" altLang="fr-FR" sz="2000" b="1" dirty="0" smtClean="0"/>
              <a:t> avec des diguettes, bandes enherbées et terrasses nécessitent beaucoup de travail </a:t>
            </a:r>
            <a:r>
              <a:rPr lang="fr-FR" altLang="fr-FR" sz="2000" dirty="0" smtClean="0"/>
              <a:t>(=&gt; Investissements pour le moyen et long terme souvent réalisés dans le passé par diverses sociétés paysannes du </a:t>
            </a:r>
            <a:r>
              <a:rPr lang="fr-FR" altLang="fr-FR" sz="2000" dirty="0" smtClean="0"/>
              <a:t>monde</a:t>
            </a:r>
            <a:r>
              <a:rPr lang="fr-FR" altLang="fr-FR" sz="2000" dirty="0" smtClean="0"/>
              <a:t>). </a:t>
            </a:r>
            <a:r>
              <a:rPr lang="fr-FR" altLang="fr-FR" sz="2000" dirty="0" smtClean="0">
                <a:solidFill>
                  <a:srgbClr val="0000FF"/>
                </a:solidFill>
              </a:rPr>
              <a:t>NB : Pour nourrir 9 milliards d’habitants, il faudra nécessairement </a:t>
            </a:r>
            <a:r>
              <a:rPr lang="fr-FR" altLang="fr-FR" sz="2000" b="1" dirty="0" smtClean="0">
                <a:solidFill>
                  <a:srgbClr val="0000FF"/>
                </a:solidFill>
              </a:rPr>
              <a:t>mieux préserver voire réhabiliter des sols actuellement fragilisés par l’érosion </a:t>
            </a:r>
            <a:r>
              <a:rPr lang="fr-FR" altLang="fr-FR" sz="2000" i="1" dirty="0" smtClean="0">
                <a:solidFill>
                  <a:srgbClr val="0000FF"/>
                </a:solidFill>
              </a:rPr>
              <a:t>(problème mondial et pas seulement de certaines régions agricoles européennes). </a:t>
            </a:r>
          </a:p>
          <a:p>
            <a:pPr marL="639763" indent="-457200" eaLnBrk="1" hangingPunct="1">
              <a:lnSpc>
                <a:spcPct val="110000"/>
              </a:lnSpc>
              <a:spcBef>
                <a:spcPts val="1200"/>
              </a:spcBef>
              <a:buFont typeface="+mj-lt"/>
              <a:buAutoNum type="arabicPeriod"/>
            </a:pPr>
            <a:r>
              <a:rPr lang="fr-FR" altLang="fr-FR" sz="2000" b="1" dirty="0" smtClean="0"/>
              <a:t>Réduire ou éliminer les </a:t>
            </a:r>
            <a:r>
              <a:rPr lang="fr-FR" altLang="fr-FR" sz="2000" b="1" u="sng" dirty="0" smtClean="0"/>
              <a:t>pesticides</a:t>
            </a:r>
            <a:r>
              <a:rPr lang="fr-FR" altLang="fr-FR" sz="2000" b="1" dirty="0" smtClean="0"/>
              <a:t> contribue à accroître les quantités de travail au niveau des fermes =&gt; Incidences très positives sur l’emploi </a:t>
            </a:r>
            <a:r>
              <a:rPr lang="fr-FR" altLang="fr-FR" sz="2000" b="1" i="1" dirty="0" smtClean="0">
                <a:solidFill>
                  <a:srgbClr val="0000FF"/>
                </a:solidFill>
              </a:rPr>
              <a:t>(cf. exemples en maraîchage, éclaircissage manuels des pommiers, binages mécaniques en grandes cultures, etc…).</a:t>
            </a:r>
          </a:p>
          <a:p>
            <a:pPr marL="639763" indent="-457200" eaLnBrk="1" hangingPunct="1">
              <a:lnSpc>
                <a:spcPct val="110000"/>
              </a:lnSpc>
              <a:spcBef>
                <a:spcPts val="1200"/>
              </a:spcBef>
              <a:buFont typeface="+mj-lt"/>
              <a:buAutoNum type="arabicPeriod"/>
            </a:pPr>
            <a:r>
              <a:rPr lang="fr-FR" altLang="fr-FR" sz="2000" b="1" dirty="0" smtClean="0"/>
              <a:t>Réduire ou éliminer l’usage des </a:t>
            </a:r>
            <a:r>
              <a:rPr lang="fr-FR" altLang="fr-FR" sz="2000" b="1" u="sng" dirty="0" smtClean="0"/>
              <a:t>engrais chimiques</a:t>
            </a:r>
            <a:r>
              <a:rPr lang="fr-FR" altLang="fr-FR" sz="2000" b="1" dirty="0" smtClean="0"/>
              <a:t> </a:t>
            </a:r>
            <a:r>
              <a:rPr lang="fr-FR" altLang="fr-FR" sz="2000" dirty="0" smtClean="0"/>
              <a:t>n’est possible que si l’on recycle les biomasses, produit des fumiers et/ou composts, toutes pratiques exigeantes en travail et donc positives pour l’emploi.</a:t>
            </a:r>
          </a:p>
          <a:p>
            <a:pPr marL="708025" eaLnBrk="1" hangingPunct="1">
              <a:lnSpc>
                <a:spcPct val="110000"/>
              </a:lnSpc>
              <a:spcBef>
                <a:spcPct val="85000"/>
              </a:spcBef>
            </a:pPr>
            <a:endParaRPr lang="fr-FR" altLang="fr-FR" sz="2000" dirty="0" smtClean="0"/>
          </a:p>
        </p:txBody>
      </p:sp>
      <p:sp>
        <p:nvSpPr>
          <p:cNvPr id="31746" name="Espace réservé du numéro de diapositive 5"/>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fld id="{C90E297D-7FE2-4810-9A68-A992082E0A3D}" type="slidenum">
              <a:rPr lang="fr-FR" altLang="fr-FR" sz="1400" smtClean="0"/>
              <a:pPr eaLnBrk="1" hangingPunct="1">
                <a:spcBef>
                  <a:spcPct val="0"/>
                </a:spcBef>
                <a:buFontTx/>
                <a:buNone/>
              </a:pPr>
              <a:t>14</a:t>
            </a:fld>
            <a:endParaRPr lang="fr-FR" altLang="fr-FR" sz="140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a:xfrm>
            <a:off x="0" y="0"/>
            <a:ext cx="9144000" cy="764704"/>
          </a:xfrm>
          <a:solidFill>
            <a:srgbClr val="99FF33"/>
          </a:solidFill>
        </p:spPr>
        <p:txBody>
          <a:bodyPr/>
          <a:lstStyle/>
          <a:p>
            <a:pPr marL="514350" indent="-514350" eaLnBrk="1" hangingPunct="1">
              <a:lnSpc>
                <a:spcPct val="95000"/>
              </a:lnSpc>
              <a:spcBef>
                <a:spcPts val="1800"/>
              </a:spcBef>
            </a:pPr>
            <a:r>
              <a:rPr lang="fr-FR" altLang="fr-FR" sz="2400" b="1" dirty="0" smtClean="0"/>
              <a:t>IV. Réflexions concernant les incidences sur l’emploi de certaines pratiques </a:t>
            </a:r>
            <a:r>
              <a:rPr lang="fr-FR" altLang="fr-FR" sz="2400" b="1" dirty="0" err="1" smtClean="0"/>
              <a:t>agroécologiques</a:t>
            </a:r>
            <a:r>
              <a:rPr lang="fr-FR" altLang="fr-FR" sz="2400" b="1" dirty="0" smtClean="0"/>
              <a:t> (suite)</a:t>
            </a:r>
          </a:p>
        </p:txBody>
      </p:sp>
      <p:sp>
        <p:nvSpPr>
          <p:cNvPr id="31748" name="Rectangle 3"/>
          <p:cNvSpPr>
            <a:spLocks noGrp="1" noChangeArrowheads="1"/>
          </p:cNvSpPr>
          <p:nvPr>
            <p:ph idx="1"/>
          </p:nvPr>
        </p:nvSpPr>
        <p:spPr>
          <a:xfrm>
            <a:off x="0" y="1052736"/>
            <a:ext cx="9144000" cy="6696744"/>
          </a:xfrm>
          <a:ln>
            <a:solidFill>
              <a:schemeClr val="accent1"/>
            </a:solidFill>
          </a:ln>
        </p:spPr>
        <p:txBody>
          <a:bodyPr/>
          <a:lstStyle/>
          <a:p>
            <a:pPr marL="639763" indent="-457200" eaLnBrk="1" hangingPunct="1">
              <a:lnSpc>
                <a:spcPct val="110000"/>
              </a:lnSpc>
              <a:spcBef>
                <a:spcPts val="1200"/>
              </a:spcBef>
              <a:buFont typeface="+mj-lt"/>
              <a:buAutoNum type="arabicPeriod" startAt="4"/>
            </a:pPr>
            <a:r>
              <a:rPr lang="fr-FR" altLang="fr-FR" sz="2000" b="1" dirty="0"/>
              <a:t>Diversifier les cultures et les rotations </a:t>
            </a:r>
            <a:r>
              <a:rPr lang="fr-FR" altLang="fr-FR" sz="2000" dirty="0"/>
              <a:t>se traduit souvent par des  temps de travaux supérieurs à l’hectare </a:t>
            </a:r>
            <a:r>
              <a:rPr lang="fr-FR" altLang="fr-FR" sz="2000" b="1" dirty="0">
                <a:solidFill>
                  <a:srgbClr val="0000FF"/>
                </a:solidFill>
              </a:rPr>
              <a:t>(sachant qu’accroître la biodiversité cultivée est une des clefs de l’</a:t>
            </a:r>
            <a:r>
              <a:rPr lang="fr-FR" altLang="fr-FR" sz="2000" b="1" dirty="0" err="1">
                <a:solidFill>
                  <a:srgbClr val="0000FF"/>
                </a:solidFill>
              </a:rPr>
              <a:t>agroécologie</a:t>
            </a:r>
            <a:r>
              <a:rPr lang="fr-FR" altLang="fr-FR" sz="2000" b="1" dirty="0">
                <a:solidFill>
                  <a:srgbClr val="0000FF"/>
                </a:solidFill>
              </a:rPr>
              <a:t>). </a:t>
            </a:r>
          </a:p>
          <a:p>
            <a:pPr marL="639763" indent="-457200" eaLnBrk="1" hangingPunct="1">
              <a:lnSpc>
                <a:spcPct val="110000"/>
              </a:lnSpc>
              <a:spcBef>
                <a:spcPts val="1200"/>
              </a:spcBef>
              <a:buFont typeface="+mj-lt"/>
              <a:buAutoNum type="arabicPeriod" startAt="4"/>
            </a:pPr>
            <a:r>
              <a:rPr lang="fr-FR" altLang="fr-FR" sz="2000" b="1" dirty="0"/>
              <a:t>Privilégier les haies, les mares et autres éléments de la biodiversité non cultivée </a:t>
            </a:r>
            <a:r>
              <a:rPr lang="fr-FR" altLang="fr-FR" sz="2000" dirty="0"/>
              <a:t>et </a:t>
            </a:r>
            <a:r>
              <a:rPr lang="fr-FR" altLang="fr-FR" sz="2000" dirty="0" smtClean="0"/>
              <a:t>contribuer </a:t>
            </a:r>
            <a:r>
              <a:rPr lang="fr-FR" altLang="fr-FR" sz="2000" dirty="0"/>
              <a:t>à l</a:t>
            </a:r>
            <a:r>
              <a:rPr lang="fr-FR" altLang="fr-FR" sz="2000" b="1" dirty="0"/>
              <a:t>’aménagement des paysages </a:t>
            </a:r>
            <a:r>
              <a:rPr lang="fr-FR" altLang="fr-FR" sz="2000" dirty="0"/>
              <a:t>accroît forcément le travail </a:t>
            </a:r>
            <a:r>
              <a:rPr lang="fr-FR" altLang="fr-FR" sz="2000" i="1" dirty="0" smtClean="0"/>
              <a:t>(mais celui-ci </a:t>
            </a:r>
            <a:r>
              <a:rPr lang="fr-FR" altLang="fr-FR" sz="2000" i="1" dirty="0"/>
              <a:t>n’est pas forcément </a:t>
            </a:r>
            <a:r>
              <a:rPr lang="fr-FR" altLang="fr-FR" sz="2000" i="1" dirty="0" smtClean="0"/>
              <a:t>rémunéré ou économiquement valorisable à court terme par les paysans)</a:t>
            </a:r>
            <a:r>
              <a:rPr lang="fr-FR" altLang="fr-FR" sz="2000" b="1" i="1" dirty="0" smtClean="0"/>
              <a:t>.</a:t>
            </a:r>
            <a:endParaRPr lang="fr-FR" altLang="fr-FR" sz="2000" b="1" i="1" dirty="0"/>
          </a:p>
          <a:p>
            <a:pPr marL="639763" indent="-457200" eaLnBrk="1" hangingPunct="1">
              <a:lnSpc>
                <a:spcPct val="110000"/>
              </a:lnSpc>
              <a:spcBef>
                <a:spcPts val="1200"/>
              </a:spcBef>
              <a:buFont typeface="+mj-lt"/>
              <a:buAutoNum type="arabicPeriod" startAt="4"/>
            </a:pPr>
            <a:r>
              <a:rPr lang="fr-FR" altLang="fr-FR" sz="2000" b="1" dirty="0" smtClean="0"/>
              <a:t>Transformer </a:t>
            </a:r>
            <a:r>
              <a:rPr lang="fr-FR" altLang="fr-FR" sz="2000" b="1" dirty="0"/>
              <a:t>à la ferme et/ou commercialiser soi-même sa production </a:t>
            </a:r>
            <a:r>
              <a:rPr lang="fr-FR" altLang="fr-FR" sz="2000" dirty="0"/>
              <a:t>accroissent le travail au niveau des fermes et des territoires ruraux (</a:t>
            </a:r>
            <a:r>
              <a:rPr lang="fr-FR" altLang="fr-FR" sz="2000" i="1" dirty="0"/>
              <a:t>mais peuvent le réduire chez d’autres acteurs de l’aval</a:t>
            </a:r>
            <a:r>
              <a:rPr lang="fr-FR" altLang="fr-FR" sz="2000" i="1" dirty="0" smtClean="0"/>
              <a:t>).</a:t>
            </a:r>
          </a:p>
          <a:p>
            <a:pPr marL="182563" indent="0" eaLnBrk="1" hangingPunct="1">
              <a:lnSpc>
                <a:spcPct val="110000"/>
              </a:lnSpc>
              <a:spcBef>
                <a:spcPts val="1200"/>
              </a:spcBef>
              <a:buNone/>
            </a:pPr>
            <a:r>
              <a:rPr lang="fr-FR" sz="2000" b="1" dirty="0" smtClean="0"/>
              <a:t>AUTRES EXEMPLES POSITIFS PROPOSÉS PAR LES PARTICIPANTS :</a:t>
            </a:r>
            <a:r>
              <a:rPr lang="fr-FR" sz="2000" dirty="0" smtClean="0"/>
              <a:t> </a:t>
            </a:r>
            <a:endParaRPr lang="fr-FR" altLang="fr-FR" sz="2000" i="1" dirty="0" smtClean="0"/>
          </a:p>
          <a:p>
            <a:pPr marL="639763" indent="-457200" eaLnBrk="1" hangingPunct="1">
              <a:lnSpc>
                <a:spcPct val="110000"/>
              </a:lnSpc>
              <a:spcBef>
                <a:spcPts val="1200"/>
              </a:spcBef>
              <a:buFont typeface="+mj-lt"/>
              <a:buAutoNum type="arabicPeriod" startAt="7"/>
            </a:pPr>
            <a:r>
              <a:rPr lang="fr-FR" sz="2000" b="1" dirty="0"/>
              <a:t>L’</a:t>
            </a:r>
            <a:r>
              <a:rPr lang="fr-FR" sz="2000" b="1" dirty="0" err="1"/>
              <a:t>agroécologie</a:t>
            </a:r>
            <a:r>
              <a:rPr lang="fr-FR" sz="2000" b="1" dirty="0"/>
              <a:t> paysanne favorise la création d’emplois « vivables »</a:t>
            </a:r>
            <a:r>
              <a:rPr lang="fr-FR" sz="2000" dirty="0"/>
              <a:t> et en harmonie avec la nature (= </a:t>
            </a:r>
            <a:r>
              <a:rPr lang="fr-FR" sz="2000" dirty="0" smtClean="0"/>
              <a:t>empl</a:t>
            </a:r>
            <a:r>
              <a:rPr lang="fr-FR" sz="2000" dirty="0"/>
              <a:t>ois valorisants et agréables à pratiquer, renforçant l’estime de soi, </a:t>
            </a:r>
            <a:r>
              <a:rPr lang="fr-FR" sz="2000" dirty="0" smtClean="0"/>
              <a:t>…).</a:t>
            </a:r>
            <a:endParaRPr lang="fr-FR" altLang="fr-FR" sz="2000" b="1" i="1" dirty="0" smtClean="0"/>
          </a:p>
          <a:p>
            <a:pPr marL="0" indent="0">
              <a:buNone/>
            </a:pPr>
            <a:endParaRPr lang="fr-FR" sz="2000" b="1" dirty="0" smtClean="0"/>
          </a:p>
          <a:p>
            <a:pPr marL="708025" eaLnBrk="1" hangingPunct="1">
              <a:lnSpc>
                <a:spcPct val="110000"/>
              </a:lnSpc>
              <a:spcBef>
                <a:spcPct val="85000"/>
              </a:spcBef>
            </a:pPr>
            <a:endParaRPr lang="fr-FR" altLang="fr-FR" sz="2000" dirty="0" smtClean="0"/>
          </a:p>
        </p:txBody>
      </p:sp>
      <p:sp>
        <p:nvSpPr>
          <p:cNvPr id="31746" name="Espace réservé du numéro de diapositive 5"/>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fld id="{C90E297D-7FE2-4810-9A68-A992082E0A3D}" type="slidenum">
              <a:rPr lang="fr-FR" altLang="fr-FR" sz="1400" smtClean="0"/>
              <a:pPr eaLnBrk="1" hangingPunct="1">
                <a:spcBef>
                  <a:spcPct val="0"/>
                </a:spcBef>
                <a:buFontTx/>
                <a:buNone/>
              </a:pPr>
              <a:t>15</a:t>
            </a:fld>
            <a:endParaRPr lang="fr-FR" altLang="fr-FR" sz="1400" smtClean="0"/>
          </a:p>
        </p:txBody>
      </p:sp>
    </p:spTree>
    <p:extLst>
      <p:ext uri="{BB962C8B-B14F-4D97-AF65-F5344CB8AC3E}">
        <p14:creationId xmlns:p14="http://schemas.microsoft.com/office/powerpoint/2010/main" xmlns="" val="11279691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a:xfrm>
            <a:off x="0" y="0"/>
            <a:ext cx="9144000" cy="764704"/>
          </a:xfrm>
          <a:solidFill>
            <a:srgbClr val="99FF33"/>
          </a:solidFill>
        </p:spPr>
        <p:txBody>
          <a:bodyPr/>
          <a:lstStyle/>
          <a:p>
            <a:pPr marL="514350" indent="-514350" eaLnBrk="1" hangingPunct="1">
              <a:lnSpc>
                <a:spcPct val="95000"/>
              </a:lnSpc>
              <a:spcBef>
                <a:spcPts val="1800"/>
              </a:spcBef>
            </a:pPr>
            <a:r>
              <a:rPr lang="fr-FR" altLang="fr-FR" sz="2400" b="1" dirty="0" smtClean="0"/>
              <a:t>IV. Réflexions concernant les incidences sur l’emploi de certaines pratiques </a:t>
            </a:r>
            <a:r>
              <a:rPr lang="fr-FR" altLang="fr-FR" sz="2400" b="1" dirty="0" err="1" smtClean="0"/>
              <a:t>agroécologiques</a:t>
            </a:r>
            <a:r>
              <a:rPr lang="fr-FR" altLang="fr-FR" sz="2400" b="1" dirty="0" smtClean="0"/>
              <a:t> (suite)</a:t>
            </a:r>
          </a:p>
        </p:txBody>
      </p:sp>
      <p:sp>
        <p:nvSpPr>
          <p:cNvPr id="31748" name="Rectangle 3"/>
          <p:cNvSpPr>
            <a:spLocks noGrp="1" noChangeArrowheads="1"/>
          </p:cNvSpPr>
          <p:nvPr>
            <p:ph idx="1"/>
          </p:nvPr>
        </p:nvSpPr>
        <p:spPr>
          <a:xfrm>
            <a:off x="0" y="1052736"/>
            <a:ext cx="9144000" cy="6696744"/>
          </a:xfrm>
          <a:ln>
            <a:solidFill>
              <a:schemeClr val="accent1"/>
            </a:solidFill>
          </a:ln>
        </p:spPr>
        <p:txBody>
          <a:bodyPr/>
          <a:lstStyle/>
          <a:p>
            <a:pPr marL="639763" indent="-457200" eaLnBrk="1" hangingPunct="1">
              <a:lnSpc>
                <a:spcPct val="110000"/>
              </a:lnSpc>
              <a:spcBef>
                <a:spcPts val="1200"/>
              </a:spcBef>
              <a:buFont typeface="+mj-lt"/>
              <a:buAutoNum type="arabicPeriod" startAt="8"/>
            </a:pPr>
            <a:r>
              <a:rPr lang="fr-FR" sz="2000" dirty="0" smtClean="0"/>
              <a:t>Selon d’autres participants « </a:t>
            </a:r>
            <a:r>
              <a:rPr lang="fr-FR" sz="2000" b="1" i="1" dirty="0" smtClean="0"/>
              <a:t>L’</a:t>
            </a:r>
            <a:r>
              <a:rPr lang="fr-FR" sz="2000" b="1" i="1" dirty="0" err="1" smtClean="0"/>
              <a:t>agroécologie</a:t>
            </a:r>
            <a:r>
              <a:rPr lang="fr-FR" sz="2000" b="1" i="1" dirty="0" smtClean="0"/>
              <a:t> paysanne peut</a:t>
            </a:r>
            <a:r>
              <a:rPr lang="fr-FR" sz="2000" b="1" i="1" dirty="0"/>
              <a:t> permettre de partager le travail, </a:t>
            </a:r>
            <a:r>
              <a:rPr lang="fr-FR" sz="2000" i="1" dirty="0"/>
              <a:t>ce qui engendre de meilleures conditions, génératrices de coopération et de convivialité au travail</a:t>
            </a:r>
            <a:r>
              <a:rPr lang="fr-FR" sz="2000" dirty="0"/>
              <a:t> ». Pour </a:t>
            </a:r>
            <a:r>
              <a:rPr lang="fr-FR" sz="2000" dirty="0" smtClean="0"/>
              <a:t>d’autres (cf.  Exemples donnés par un arboriculteur, JL Luthier), </a:t>
            </a:r>
            <a:r>
              <a:rPr lang="fr-FR" sz="2000" i="1" dirty="0"/>
              <a:t>« </a:t>
            </a:r>
            <a:r>
              <a:rPr lang="fr-FR" sz="2000" i="1" dirty="0" smtClean="0"/>
              <a:t>Elle </a:t>
            </a:r>
            <a:r>
              <a:rPr lang="fr-FR" sz="2000" i="1" dirty="0"/>
              <a:t>génère du lien social au niveau des territoires </a:t>
            </a:r>
            <a:r>
              <a:rPr lang="fr-FR" sz="2000" b="1" i="1" dirty="0" smtClean="0"/>
              <a:t>».</a:t>
            </a:r>
          </a:p>
          <a:p>
            <a:pPr marL="639763" indent="-457200" eaLnBrk="1" hangingPunct="1">
              <a:lnSpc>
                <a:spcPct val="110000"/>
              </a:lnSpc>
              <a:spcBef>
                <a:spcPts val="1200"/>
              </a:spcBef>
              <a:buFont typeface="+mj-lt"/>
              <a:buAutoNum type="arabicPeriod" startAt="8"/>
            </a:pPr>
            <a:r>
              <a:rPr lang="fr-FR" sz="2000" dirty="0"/>
              <a:t>L’</a:t>
            </a:r>
            <a:r>
              <a:rPr lang="fr-FR" sz="2000" dirty="0" err="1"/>
              <a:t>agroécologie</a:t>
            </a:r>
            <a:r>
              <a:rPr lang="fr-FR" sz="2000" dirty="0"/>
              <a:t> induit le besoin d'outils de désherbage </a:t>
            </a:r>
            <a:r>
              <a:rPr lang="fr-FR" sz="2000" dirty="0" smtClean="0"/>
              <a:t>mécanique, </a:t>
            </a:r>
            <a:r>
              <a:rPr lang="fr-FR" sz="2000" dirty="0"/>
              <a:t>ce qui favorise la </a:t>
            </a:r>
            <a:r>
              <a:rPr lang="fr-FR" sz="2000" b="1" dirty="0"/>
              <a:t>création d’emplois pour la recherche et la production de ces outils</a:t>
            </a:r>
            <a:r>
              <a:rPr lang="fr-FR" sz="2000" dirty="0"/>
              <a:t> (idem pour les méthodes </a:t>
            </a:r>
            <a:r>
              <a:rPr lang="fr-FR" sz="2000" dirty="0" smtClean="0"/>
              <a:t>biologiques de </a:t>
            </a:r>
            <a:r>
              <a:rPr lang="fr-FR" sz="2000" dirty="0"/>
              <a:t>lutte </a:t>
            </a:r>
            <a:r>
              <a:rPr lang="fr-FR" sz="2000" dirty="0" smtClean="0"/>
              <a:t>se </a:t>
            </a:r>
            <a:r>
              <a:rPr lang="fr-FR" sz="2000" dirty="0"/>
              <a:t>substituant aux </a:t>
            </a:r>
            <a:r>
              <a:rPr lang="fr-FR" sz="2000" dirty="0" smtClean="0"/>
              <a:t>insecticides et fongicides).</a:t>
            </a:r>
          </a:p>
          <a:p>
            <a:pPr marL="639763" lvl="0" indent="-457200" eaLnBrk="1" hangingPunct="1">
              <a:lnSpc>
                <a:spcPct val="110000"/>
              </a:lnSpc>
              <a:spcBef>
                <a:spcPts val="1200"/>
              </a:spcBef>
              <a:buFont typeface="+mj-lt"/>
              <a:buAutoNum type="arabicPeriod" startAt="8"/>
            </a:pPr>
            <a:r>
              <a:rPr lang="fr-FR" sz="2000" dirty="0"/>
              <a:t>Une </a:t>
            </a:r>
            <a:r>
              <a:rPr lang="fr-FR" sz="2000" dirty="0" err="1"/>
              <a:t>agroécologie</a:t>
            </a:r>
            <a:r>
              <a:rPr lang="fr-FR" sz="2000" dirty="0"/>
              <a:t> paysanne basée sur la biodiversité cultivée et l’aménagement des territoires facilite le </a:t>
            </a:r>
            <a:r>
              <a:rPr lang="fr-FR" sz="2000" b="1" dirty="0"/>
              <a:t>développement de l’écotourisme</a:t>
            </a:r>
            <a:r>
              <a:rPr lang="fr-FR" sz="2000" dirty="0"/>
              <a:t>, lui-même favorable à l’emploi local (à l’inverse, les monocultures industrielles sont défavorables au développement de ce type de tourisme</a:t>
            </a:r>
            <a:r>
              <a:rPr lang="fr-FR" sz="2000" dirty="0" smtClean="0"/>
              <a:t>).</a:t>
            </a:r>
            <a:endParaRPr lang="fr-FR" sz="2000" dirty="0"/>
          </a:p>
          <a:p>
            <a:pPr marL="639763" indent="-457200" eaLnBrk="1" hangingPunct="1">
              <a:lnSpc>
                <a:spcPct val="110000"/>
              </a:lnSpc>
              <a:spcBef>
                <a:spcPts val="1200"/>
              </a:spcBef>
              <a:buFont typeface="+mj-lt"/>
              <a:buAutoNum type="arabicPeriod" startAt="8"/>
            </a:pPr>
            <a:endParaRPr lang="fr-FR" sz="2000" dirty="0" smtClean="0"/>
          </a:p>
          <a:p>
            <a:pPr marL="639763" indent="-457200" eaLnBrk="1" hangingPunct="1">
              <a:lnSpc>
                <a:spcPct val="110000"/>
              </a:lnSpc>
              <a:spcBef>
                <a:spcPts val="1200"/>
              </a:spcBef>
              <a:buFont typeface="+mj-lt"/>
              <a:buAutoNum type="arabicPeriod" startAt="8"/>
            </a:pPr>
            <a:endParaRPr lang="fr-FR" sz="2000" i="1" dirty="0" smtClean="0"/>
          </a:p>
          <a:p>
            <a:pPr marL="639763" indent="-457200" eaLnBrk="1" hangingPunct="1">
              <a:lnSpc>
                <a:spcPct val="110000"/>
              </a:lnSpc>
              <a:spcBef>
                <a:spcPts val="1200"/>
              </a:spcBef>
              <a:buFont typeface="+mj-lt"/>
              <a:buAutoNum type="arabicPeriod" startAt="8"/>
            </a:pPr>
            <a:endParaRPr lang="fr-FR" sz="2000" dirty="0"/>
          </a:p>
          <a:p>
            <a:pPr marL="525463" eaLnBrk="1" hangingPunct="1">
              <a:lnSpc>
                <a:spcPct val="110000"/>
              </a:lnSpc>
              <a:spcBef>
                <a:spcPts val="600"/>
              </a:spcBef>
            </a:pPr>
            <a:endParaRPr lang="fr-FR" altLang="fr-FR" sz="2000" b="1" dirty="0" smtClean="0"/>
          </a:p>
          <a:p>
            <a:pPr marL="708025" eaLnBrk="1" hangingPunct="1">
              <a:lnSpc>
                <a:spcPct val="110000"/>
              </a:lnSpc>
              <a:spcBef>
                <a:spcPts val="600"/>
              </a:spcBef>
            </a:pPr>
            <a:endParaRPr lang="fr-FR" altLang="fr-FR" sz="2000" dirty="0"/>
          </a:p>
          <a:p>
            <a:pPr marL="708025" eaLnBrk="1" hangingPunct="1">
              <a:lnSpc>
                <a:spcPct val="110000"/>
              </a:lnSpc>
              <a:spcBef>
                <a:spcPct val="85000"/>
              </a:spcBef>
            </a:pPr>
            <a:endParaRPr lang="fr-FR" altLang="fr-FR" sz="2000" dirty="0" smtClean="0"/>
          </a:p>
        </p:txBody>
      </p:sp>
      <p:sp>
        <p:nvSpPr>
          <p:cNvPr id="31746" name="Espace réservé du numéro de diapositive 5"/>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fld id="{C90E297D-7FE2-4810-9A68-A992082E0A3D}" type="slidenum">
              <a:rPr lang="fr-FR" altLang="fr-FR" sz="1400" smtClean="0"/>
              <a:pPr eaLnBrk="1" hangingPunct="1">
                <a:spcBef>
                  <a:spcPct val="0"/>
                </a:spcBef>
                <a:buFontTx/>
                <a:buNone/>
              </a:pPr>
              <a:t>16</a:t>
            </a:fld>
            <a:endParaRPr lang="fr-FR" altLang="fr-FR" sz="1400" smtClean="0"/>
          </a:p>
        </p:txBody>
      </p:sp>
    </p:spTree>
    <p:extLst>
      <p:ext uri="{BB962C8B-B14F-4D97-AF65-F5344CB8AC3E}">
        <p14:creationId xmlns:p14="http://schemas.microsoft.com/office/powerpoint/2010/main" xmlns="" val="19209488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a:xfrm>
            <a:off x="0" y="0"/>
            <a:ext cx="9144000" cy="764704"/>
          </a:xfrm>
          <a:solidFill>
            <a:srgbClr val="99FF33"/>
          </a:solidFill>
        </p:spPr>
        <p:txBody>
          <a:bodyPr/>
          <a:lstStyle/>
          <a:p>
            <a:pPr marL="514350" indent="-514350" eaLnBrk="1" hangingPunct="1">
              <a:lnSpc>
                <a:spcPct val="95000"/>
              </a:lnSpc>
              <a:spcBef>
                <a:spcPts val="1800"/>
              </a:spcBef>
            </a:pPr>
            <a:r>
              <a:rPr lang="fr-FR" altLang="fr-FR" sz="2400" b="1" dirty="0" smtClean="0"/>
              <a:t>IV. Réflexions concernant les incidences sur l’emploi de certaines pratiques </a:t>
            </a:r>
            <a:r>
              <a:rPr lang="fr-FR" altLang="fr-FR" sz="2400" b="1" dirty="0" err="1" smtClean="0"/>
              <a:t>agroécologiques</a:t>
            </a:r>
            <a:r>
              <a:rPr lang="fr-FR" altLang="fr-FR" sz="2400" b="1" dirty="0" smtClean="0"/>
              <a:t> (suite)</a:t>
            </a:r>
          </a:p>
        </p:txBody>
      </p:sp>
      <p:sp>
        <p:nvSpPr>
          <p:cNvPr id="31748" name="Rectangle 3"/>
          <p:cNvSpPr>
            <a:spLocks noGrp="1" noChangeArrowheads="1"/>
          </p:cNvSpPr>
          <p:nvPr>
            <p:ph idx="1"/>
          </p:nvPr>
        </p:nvSpPr>
        <p:spPr>
          <a:xfrm>
            <a:off x="0" y="1052736"/>
            <a:ext cx="9144000" cy="6696744"/>
          </a:xfrm>
          <a:ln>
            <a:solidFill>
              <a:schemeClr val="accent1"/>
            </a:solidFill>
          </a:ln>
        </p:spPr>
        <p:txBody>
          <a:bodyPr/>
          <a:lstStyle/>
          <a:p>
            <a:pPr marL="457200" lvl="0" indent="-457200">
              <a:lnSpc>
                <a:spcPct val="110000"/>
              </a:lnSpc>
              <a:spcBef>
                <a:spcPts val="1200"/>
              </a:spcBef>
              <a:buFont typeface="+mj-lt"/>
              <a:buAutoNum type="arabicPeriod" startAt="11"/>
            </a:pPr>
            <a:r>
              <a:rPr lang="fr-FR" sz="2000" dirty="0" smtClean="0"/>
              <a:t>L’</a:t>
            </a:r>
            <a:r>
              <a:rPr lang="fr-FR" sz="2000" dirty="0" err="1" smtClean="0"/>
              <a:t>agroécologie</a:t>
            </a:r>
            <a:r>
              <a:rPr lang="fr-FR" sz="2000" dirty="0" smtClean="0"/>
              <a:t> est un mode de production favorable à la production de </a:t>
            </a:r>
            <a:r>
              <a:rPr lang="fr-FR" sz="2000" b="1" dirty="0" smtClean="0"/>
              <a:t>plantes médicinales et aromatiques,</a:t>
            </a:r>
            <a:r>
              <a:rPr lang="fr-FR" sz="2000" dirty="0" smtClean="0"/>
              <a:t> ce qui peut engendrer le développement de nouvelles filières (ou la non délocalisation de filières existantes, cf. Chemillé, Maine et Loire).</a:t>
            </a:r>
          </a:p>
          <a:p>
            <a:pPr marL="457200" lvl="0" indent="-457200">
              <a:lnSpc>
                <a:spcPct val="110000"/>
              </a:lnSpc>
              <a:spcBef>
                <a:spcPts val="1200"/>
              </a:spcBef>
              <a:buFont typeface="+mj-lt"/>
              <a:buAutoNum type="arabicPeriod" startAt="11"/>
            </a:pPr>
            <a:r>
              <a:rPr lang="fr-FR" sz="2000" dirty="0" smtClean="0"/>
              <a:t>Pour permettre aux savoirs </a:t>
            </a:r>
            <a:r>
              <a:rPr lang="fr-FR" sz="2000" dirty="0" err="1" smtClean="0"/>
              <a:t>agroécologiques</a:t>
            </a:r>
            <a:r>
              <a:rPr lang="fr-FR" sz="2000" dirty="0" smtClean="0"/>
              <a:t> d'être accessibles à tous, le développement de formations sera nécessaire et cela constitue un vrai potentiel pour la </a:t>
            </a:r>
            <a:r>
              <a:rPr lang="fr-FR" sz="2000" b="1" dirty="0" smtClean="0"/>
              <a:t>création de filières d'enseignement</a:t>
            </a:r>
            <a:r>
              <a:rPr lang="fr-FR" sz="2000" dirty="0" smtClean="0"/>
              <a:t>.</a:t>
            </a:r>
          </a:p>
          <a:p>
            <a:pPr marL="457200" indent="-457200">
              <a:lnSpc>
                <a:spcPct val="110000"/>
              </a:lnSpc>
              <a:spcBef>
                <a:spcPts val="1200"/>
              </a:spcBef>
              <a:buFont typeface="+mj-lt"/>
              <a:buAutoNum type="arabicPeriod" startAt="11"/>
            </a:pPr>
            <a:r>
              <a:rPr lang="fr-FR" sz="2000" dirty="0" smtClean="0"/>
              <a:t>Contribution d’un participant brésilien : </a:t>
            </a:r>
            <a:r>
              <a:rPr lang="fr-FR" sz="2000" i="1" dirty="0" smtClean="0"/>
              <a:t>« Dans l’Amazonie brésilienne, la pratique de l'agroforesterie réduit l’usage des produits chimiques, </a:t>
            </a:r>
            <a:r>
              <a:rPr lang="fr-FR" sz="2000" b="1" i="1" dirty="0" smtClean="0"/>
              <a:t>ce qui limite les dépenses de santé pour les humains </a:t>
            </a:r>
            <a:r>
              <a:rPr lang="fr-FR" sz="2000" i="1" dirty="0" smtClean="0"/>
              <a:t>et pallie au manque de médecins ».</a:t>
            </a:r>
          </a:p>
          <a:p>
            <a:pPr marL="639763" lvl="0" indent="-457200" eaLnBrk="1" hangingPunct="1">
              <a:lnSpc>
                <a:spcPct val="110000"/>
              </a:lnSpc>
              <a:spcBef>
                <a:spcPts val="1200"/>
              </a:spcBef>
              <a:buFont typeface="+mj-lt"/>
              <a:buAutoNum type="arabicPeriod" startAt="11"/>
            </a:pPr>
            <a:endParaRPr lang="fr-FR" sz="2000" dirty="0"/>
          </a:p>
          <a:p>
            <a:pPr marL="639763" indent="-457200" eaLnBrk="1" hangingPunct="1">
              <a:lnSpc>
                <a:spcPct val="110000"/>
              </a:lnSpc>
              <a:spcBef>
                <a:spcPts val="1200"/>
              </a:spcBef>
              <a:buFont typeface="+mj-lt"/>
              <a:buAutoNum type="arabicPeriod" startAt="11"/>
            </a:pPr>
            <a:endParaRPr lang="fr-FR" sz="2000" dirty="0" smtClean="0"/>
          </a:p>
          <a:p>
            <a:pPr marL="639763" indent="-457200" eaLnBrk="1" hangingPunct="1">
              <a:lnSpc>
                <a:spcPct val="110000"/>
              </a:lnSpc>
              <a:spcBef>
                <a:spcPts val="1200"/>
              </a:spcBef>
              <a:buFont typeface="+mj-lt"/>
              <a:buAutoNum type="arabicPeriod" startAt="11"/>
            </a:pPr>
            <a:endParaRPr lang="fr-FR" sz="2000" i="1" dirty="0" smtClean="0"/>
          </a:p>
          <a:p>
            <a:pPr marL="639763" indent="-457200" eaLnBrk="1" hangingPunct="1">
              <a:lnSpc>
                <a:spcPct val="110000"/>
              </a:lnSpc>
              <a:spcBef>
                <a:spcPts val="1200"/>
              </a:spcBef>
              <a:buFont typeface="+mj-lt"/>
              <a:buAutoNum type="arabicPeriod" startAt="11"/>
            </a:pPr>
            <a:endParaRPr lang="fr-FR" sz="2000" dirty="0"/>
          </a:p>
          <a:p>
            <a:pPr marL="525463" eaLnBrk="1" hangingPunct="1">
              <a:lnSpc>
                <a:spcPct val="110000"/>
              </a:lnSpc>
              <a:spcBef>
                <a:spcPts val="600"/>
              </a:spcBef>
            </a:pPr>
            <a:endParaRPr lang="fr-FR" altLang="fr-FR" sz="2000" b="1" dirty="0" smtClean="0"/>
          </a:p>
          <a:p>
            <a:pPr marL="708025" eaLnBrk="1" hangingPunct="1">
              <a:lnSpc>
                <a:spcPct val="110000"/>
              </a:lnSpc>
              <a:spcBef>
                <a:spcPts val="600"/>
              </a:spcBef>
            </a:pPr>
            <a:endParaRPr lang="fr-FR" altLang="fr-FR" sz="2000" dirty="0"/>
          </a:p>
          <a:p>
            <a:pPr marL="708025" eaLnBrk="1" hangingPunct="1">
              <a:lnSpc>
                <a:spcPct val="110000"/>
              </a:lnSpc>
              <a:spcBef>
                <a:spcPct val="85000"/>
              </a:spcBef>
            </a:pPr>
            <a:endParaRPr lang="fr-FR" altLang="fr-FR" sz="2000" dirty="0" smtClean="0"/>
          </a:p>
        </p:txBody>
      </p:sp>
      <p:sp>
        <p:nvSpPr>
          <p:cNvPr id="31746" name="Espace réservé du numéro de diapositive 5"/>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fld id="{C90E297D-7FE2-4810-9A68-A992082E0A3D}" type="slidenum">
              <a:rPr lang="fr-FR" altLang="fr-FR" sz="1400" smtClean="0"/>
              <a:pPr eaLnBrk="1" hangingPunct="1">
                <a:spcBef>
                  <a:spcPct val="0"/>
                </a:spcBef>
                <a:buFontTx/>
                <a:buNone/>
              </a:pPr>
              <a:t>17</a:t>
            </a:fld>
            <a:endParaRPr lang="fr-FR" altLang="fr-FR" sz="1400" smtClean="0"/>
          </a:p>
        </p:txBody>
      </p:sp>
    </p:spTree>
    <p:extLst>
      <p:ext uri="{BB962C8B-B14F-4D97-AF65-F5344CB8AC3E}">
        <p14:creationId xmlns:p14="http://schemas.microsoft.com/office/powerpoint/2010/main" xmlns="" val="41271118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a:xfrm>
            <a:off x="0" y="0"/>
            <a:ext cx="9144000" cy="764704"/>
          </a:xfrm>
          <a:solidFill>
            <a:srgbClr val="99FF33"/>
          </a:solidFill>
        </p:spPr>
        <p:txBody>
          <a:bodyPr/>
          <a:lstStyle/>
          <a:p>
            <a:pPr marL="514350" indent="-514350" eaLnBrk="1" hangingPunct="1">
              <a:lnSpc>
                <a:spcPct val="95000"/>
              </a:lnSpc>
              <a:spcBef>
                <a:spcPts val="1800"/>
              </a:spcBef>
            </a:pPr>
            <a:r>
              <a:rPr lang="fr-FR" altLang="fr-FR" sz="2400" b="1" dirty="0" smtClean="0"/>
              <a:t>IV. Réflexions concernant les incidences sur l’emploi de certaines pratiques </a:t>
            </a:r>
            <a:r>
              <a:rPr lang="fr-FR" altLang="fr-FR" sz="2400" b="1" dirty="0" err="1" smtClean="0"/>
              <a:t>agroécologiques</a:t>
            </a:r>
            <a:r>
              <a:rPr lang="fr-FR" altLang="fr-FR" sz="2400" b="1" dirty="0" smtClean="0"/>
              <a:t> (suite)</a:t>
            </a:r>
          </a:p>
        </p:txBody>
      </p:sp>
      <p:sp>
        <p:nvSpPr>
          <p:cNvPr id="31748" name="Rectangle 3"/>
          <p:cNvSpPr>
            <a:spLocks noGrp="1" noChangeArrowheads="1"/>
          </p:cNvSpPr>
          <p:nvPr>
            <p:ph idx="1"/>
          </p:nvPr>
        </p:nvSpPr>
        <p:spPr>
          <a:xfrm>
            <a:off x="-10585" y="1124744"/>
            <a:ext cx="9144000" cy="6408712"/>
          </a:xfrm>
          <a:ln>
            <a:solidFill>
              <a:schemeClr val="accent1"/>
            </a:solidFill>
          </a:ln>
        </p:spPr>
        <p:txBody>
          <a:bodyPr/>
          <a:lstStyle/>
          <a:p>
            <a:pPr eaLnBrk="1" hangingPunct="1">
              <a:lnSpc>
                <a:spcPct val="110000"/>
              </a:lnSpc>
              <a:spcBef>
                <a:spcPct val="85000"/>
              </a:spcBef>
              <a:buFont typeface="Wingdings" panose="05000000000000000000" pitchFamily="2" charset="2"/>
              <a:buChar char="Ø"/>
            </a:pPr>
            <a:r>
              <a:rPr lang="fr-FR" altLang="fr-FR" sz="2000" b="1" dirty="0" smtClean="0">
                <a:solidFill>
                  <a:srgbClr val="0000FF"/>
                </a:solidFill>
              </a:rPr>
              <a:t>EXEMPLES </a:t>
            </a:r>
            <a:r>
              <a:rPr lang="fr-FR" altLang="fr-FR" sz="2000" b="1" dirty="0">
                <a:solidFill>
                  <a:srgbClr val="0000FF"/>
                </a:solidFill>
              </a:rPr>
              <a:t>OU LES INCIDENCES SONT MOINS EVIDENTES :</a:t>
            </a:r>
          </a:p>
          <a:p>
            <a:pPr marL="639763" indent="-457200" eaLnBrk="1" hangingPunct="1">
              <a:lnSpc>
                <a:spcPct val="110000"/>
              </a:lnSpc>
              <a:spcBef>
                <a:spcPts val="1200"/>
              </a:spcBef>
              <a:buFont typeface="+mj-lt"/>
              <a:buAutoNum type="arabicPeriod"/>
            </a:pPr>
            <a:r>
              <a:rPr lang="fr-FR" altLang="fr-FR" sz="2000" b="1" dirty="0"/>
              <a:t>Pour les systèmes fourragers </a:t>
            </a:r>
            <a:r>
              <a:rPr lang="fr-FR" altLang="fr-FR" sz="2000" b="1" dirty="0" smtClean="0"/>
              <a:t>à </a:t>
            </a:r>
            <a:r>
              <a:rPr lang="fr-FR" altLang="fr-FR" sz="2000" b="1" dirty="0"/>
              <a:t>dominante d’herbe, </a:t>
            </a:r>
            <a:r>
              <a:rPr lang="fr-FR" altLang="fr-FR" sz="2000" dirty="0"/>
              <a:t>les pointes de travaux sont souvent moindres que dans les systèmes intensifs Maïs/Soja</a:t>
            </a:r>
            <a:r>
              <a:rPr lang="fr-FR" altLang="fr-FR" sz="2000" dirty="0" smtClean="0"/>
              <a:t>. Par contre, pour une même quantité de lait produite, la quantité de travail nécessaire sur l’année est un peu supérieure vu la diversité des productions fourragères pratiquées (cf. Denis Gaboriau, données FRCIVAM Pays de Loire)</a:t>
            </a:r>
            <a:r>
              <a:rPr lang="fr-FR" altLang="fr-FR" sz="2000" b="1" dirty="0" smtClean="0"/>
              <a:t>.</a:t>
            </a:r>
          </a:p>
          <a:p>
            <a:pPr marL="639763" indent="-457200" eaLnBrk="1" hangingPunct="1">
              <a:lnSpc>
                <a:spcPct val="110000"/>
              </a:lnSpc>
              <a:spcBef>
                <a:spcPts val="1200"/>
              </a:spcBef>
              <a:buFont typeface="+mj-lt"/>
              <a:buAutoNum type="arabicPeriod"/>
            </a:pPr>
            <a:r>
              <a:rPr lang="fr-FR" altLang="fr-FR" sz="2000" dirty="0" smtClean="0"/>
              <a:t>En comparaison des itinéraires avec labour systématique,</a:t>
            </a:r>
            <a:r>
              <a:rPr lang="fr-FR" altLang="fr-FR" sz="2000" b="1" dirty="0" smtClean="0"/>
              <a:t> les techniques de semis direct (SD et SCV) </a:t>
            </a:r>
            <a:r>
              <a:rPr lang="fr-FR" altLang="fr-FR" sz="2000" dirty="0" smtClean="0"/>
              <a:t>ou avec un travail réduit du sol (TCS) </a:t>
            </a:r>
            <a:r>
              <a:rPr lang="fr-FR" altLang="fr-FR" sz="2000" b="1" dirty="0" smtClean="0"/>
              <a:t>présentent quelques avantages </a:t>
            </a:r>
            <a:r>
              <a:rPr lang="fr-FR" altLang="fr-FR" sz="2000" b="1" dirty="0" err="1" smtClean="0"/>
              <a:t>agroécologiques</a:t>
            </a:r>
            <a:r>
              <a:rPr lang="fr-FR" altLang="fr-FR" sz="2000" b="1" dirty="0" smtClean="0"/>
              <a:t> </a:t>
            </a:r>
            <a:r>
              <a:rPr lang="fr-FR" altLang="fr-FR" sz="2000" dirty="0" smtClean="0"/>
              <a:t>(conservation des sols, réduction de l’érosion, …) </a:t>
            </a:r>
            <a:r>
              <a:rPr lang="fr-FR" altLang="fr-FR" sz="2000" b="1" dirty="0" smtClean="0"/>
              <a:t>mais ils réduisent le travail nécessaire à l’ha et donc globalement l’emploi sur les fermes.</a:t>
            </a:r>
          </a:p>
          <a:p>
            <a:pPr marL="525463" eaLnBrk="1" hangingPunct="1">
              <a:lnSpc>
                <a:spcPct val="110000"/>
              </a:lnSpc>
              <a:spcBef>
                <a:spcPts val="600"/>
              </a:spcBef>
              <a:buNone/>
            </a:pPr>
            <a:endParaRPr lang="fr-FR" altLang="fr-FR" sz="2000" b="1" dirty="0" smtClean="0"/>
          </a:p>
          <a:p>
            <a:pPr marL="708025" eaLnBrk="1" hangingPunct="1">
              <a:lnSpc>
                <a:spcPct val="110000"/>
              </a:lnSpc>
              <a:spcBef>
                <a:spcPts val="600"/>
              </a:spcBef>
            </a:pPr>
            <a:endParaRPr lang="fr-FR" altLang="fr-FR" sz="2000" dirty="0"/>
          </a:p>
          <a:p>
            <a:pPr marL="708025" eaLnBrk="1" hangingPunct="1">
              <a:lnSpc>
                <a:spcPct val="110000"/>
              </a:lnSpc>
              <a:spcBef>
                <a:spcPct val="85000"/>
              </a:spcBef>
            </a:pPr>
            <a:endParaRPr lang="fr-FR" altLang="fr-FR" sz="2000" dirty="0" smtClean="0"/>
          </a:p>
        </p:txBody>
      </p:sp>
      <p:sp>
        <p:nvSpPr>
          <p:cNvPr id="31746" name="Espace réservé du numéro de diapositive 5"/>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fld id="{C90E297D-7FE2-4810-9A68-A992082E0A3D}" type="slidenum">
              <a:rPr lang="fr-FR" altLang="fr-FR" sz="1400" smtClean="0"/>
              <a:pPr eaLnBrk="1" hangingPunct="1">
                <a:spcBef>
                  <a:spcPct val="0"/>
                </a:spcBef>
                <a:buFontTx/>
                <a:buNone/>
              </a:pPr>
              <a:t>18</a:t>
            </a:fld>
            <a:endParaRPr lang="fr-FR" altLang="fr-FR" sz="1400" smtClean="0"/>
          </a:p>
        </p:txBody>
      </p:sp>
    </p:spTree>
    <p:extLst>
      <p:ext uri="{BB962C8B-B14F-4D97-AF65-F5344CB8AC3E}">
        <p14:creationId xmlns:p14="http://schemas.microsoft.com/office/powerpoint/2010/main" xmlns="" val="13773859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0" y="15949"/>
            <a:ext cx="9144000" cy="562074"/>
          </a:xfrm>
          <a:solidFill>
            <a:srgbClr val="92D050"/>
          </a:solidFill>
        </p:spPr>
        <p:txBody>
          <a:bodyPr/>
          <a:lstStyle/>
          <a:p>
            <a:pPr eaLnBrk="1" hangingPunct="1"/>
            <a:r>
              <a:rPr lang="fr-FR" altLang="fr-FR" sz="3200" dirty="0" smtClean="0"/>
              <a:t>I.1. Brève analyse historique </a:t>
            </a:r>
            <a:r>
              <a:rPr lang="fr-FR" altLang="fr-FR" sz="2000" dirty="0" smtClean="0"/>
              <a:t>(source : </a:t>
            </a:r>
            <a:r>
              <a:rPr lang="fr-FR" altLang="fr-FR" sz="2000" dirty="0" err="1" smtClean="0"/>
              <a:t>Wezel</a:t>
            </a:r>
            <a:r>
              <a:rPr lang="fr-FR" altLang="fr-FR" sz="2000" dirty="0" smtClean="0"/>
              <a:t> &amp; Soldat, 2009)</a:t>
            </a:r>
          </a:p>
        </p:txBody>
      </p:sp>
      <p:sp>
        <p:nvSpPr>
          <p:cNvPr id="291843" name="Rectangle 3"/>
          <p:cNvSpPr>
            <a:spLocks noGrp="1" noChangeArrowheads="1"/>
          </p:cNvSpPr>
          <p:nvPr>
            <p:ph idx="1"/>
          </p:nvPr>
        </p:nvSpPr>
        <p:spPr>
          <a:xfrm>
            <a:off x="0" y="836613"/>
            <a:ext cx="9144000" cy="5761037"/>
          </a:xfrm>
          <a:solidFill>
            <a:schemeClr val="bg1"/>
          </a:solidFill>
        </p:spPr>
        <p:txBody>
          <a:bodyPr/>
          <a:lstStyle/>
          <a:p>
            <a:pPr eaLnBrk="1" hangingPunct="1">
              <a:lnSpc>
                <a:spcPct val="90000"/>
              </a:lnSpc>
            </a:pPr>
            <a:r>
              <a:rPr lang="fr-FR" altLang="fr-FR" sz="2300" dirty="0" smtClean="0">
                <a:solidFill>
                  <a:srgbClr val="0000FF"/>
                </a:solidFill>
              </a:rPr>
              <a:t>Emergence de l’</a:t>
            </a:r>
            <a:r>
              <a:rPr lang="fr-FR" altLang="fr-FR" sz="2300" dirty="0" err="1" smtClean="0">
                <a:solidFill>
                  <a:srgbClr val="0000FF"/>
                </a:solidFill>
              </a:rPr>
              <a:t>agroécologie</a:t>
            </a:r>
            <a:r>
              <a:rPr lang="fr-FR" altLang="fr-FR" sz="2300" dirty="0" smtClean="0">
                <a:solidFill>
                  <a:srgbClr val="0000FF"/>
                </a:solidFill>
              </a:rPr>
              <a:t>: 1930s - 1960</a:t>
            </a:r>
            <a:r>
              <a:rPr lang="fr-FR" altLang="fr-FR" sz="2400" dirty="0" smtClean="0">
                <a:solidFill>
                  <a:srgbClr val="0000FF"/>
                </a:solidFill>
              </a:rPr>
              <a:t>s</a:t>
            </a:r>
          </a:p>
          <a:p>
            <a:pPr lvl="1" eaLnBrk="1" hangingPunct="1">
              <a:spcBef>
                <a:spcPts val="1200"/>
              </a:spcBef>
            </a:pPr>
            <a:r>
              <a:rPr lang="fr-FR" altLang="fr-FR" sz="2000" dirty="0" smtClean="0"/>
              <a:t>1928 : Ouvrage de </a:t>
            </a:r>
            <a:r>
              <a:rPr lang="fr-FR" altLang="fr-FR" sz="2000" b="1" dirty="0" err="1" smtClean="0"/>
              <a:t>Bensin</a:t>
            </a:r>
            <a:r>
              <a:rPr lang="fr-FR" altLang="fr-FR" sz="2000" dirty="0" smtClean="0"/>
              <a:t> (agronome russe) = début de l’histoire de l’</a:t>
            </a:r>
            <a:r>
              <a:rPr lang="fr-FR" altLang="fr-FR" sz="2000" dirty="0" err="1" smtClean="0"/>
              <a:t>agroécologie</a:t>
            </a:r>
            <a:r>
              <a:rPr lang="fr-FR" altLang="fr-FR" sz="2000" dirty="0" smtClean="0"/>
              <a:t> = « </a:t>
            </a:r>
            <a:r>
              <a:rPr lang="fr-FR" altLang="fr-FR" sz="2000" b="1" dirty="0" smtClean="0"/>
              <a:t>Application des méthodes de l’écologie à la production agricole ».</a:t>
            </a:r>
          </a:p>
          <a:p>
            <a:pPr lvl="1" eaLnBrk="1" hangingPunct="1">
              <a:spcBef>
                <a:spcPts val="1200"/>
              </a:spcBef>
            </a:pPr>
            <a:r>
              <a:rPr lang="fr-FR" altLang="fr-FR" sz="2000" dirty="0" smtClean="0"/>
              <a:t>1967 : </a:t>
            </a:r>
            <a:r>
              <a:rPr lang="fr-FR" altLang="fr-FR" sz="2000" b="1" dirty="0" smtClean="0"/>
              <a:t>Stéphane Hénin</a:t>
            </a:r>
            <a:r>
              <a:rPr lang="fr-FR" altLang="fr-FR" sz="2000" dirty="0" smtClean="0"/>
              <a:t> (agronome français) : « Une écologie appliquée aux peuplements des plantes cultivées et à l’aménagement des terrains agricoles » (cf. son livre,</a:t>
            </a:r>
            <a:r>
              <a:rPr lang="fr-FR" altLang="fr-FR" sz="2000" b="1" dirty="0" smtClean="0">
                <a:solidFill>
                  <a:schemeClr val="accent2"/>
                </a:solidFill>
              </a:rPr>
              <a:t> « une écologie du champ cultivé »).</a:t>
            </a:r>
          </a:p>
          <a:p>
            <a:pPr lvl="4" eaLnBrk="1" hangingPunct="1"/>
            <a:endParaRPr lang="fr-FR" altLang="fr-FR" sz="1800" b="1" dirty="0" smtClean="0">
              <a:solidFill>
                <a:srgbClr val="008000"/>
              </a:solidFill>
            </a:endParaRPr>
          </a:p>
          <a:p>
            <a:pPr eaLnBrk="1" hangingPunct="1"/>
            <a:r>
              <a:rPr lang="fr-FR" altLang="fr-FR" sz="2300" dirty="0" smtClean="0">
                <a:solidFill>
                  <a:srgbClr val="0000FF"/>
                </a:solidFill>
              </a:rPr>
              <a:t>Développement d’une </a:t>
            </a:r>
            <a:r>
              <a:rPr lang="fr-FR" altLang="fr-FR" sz="2300" dirty="0" err="1" smtClean="0">
                <a:solidFill>
                  <a:srgbClr val="0000FF"/>
                </a:solidFill>
              </a:rPr>
              <a:t>agroécologie</a:t>
            </a:r>
            <a:r>
              <a:rPr lang="fr-FR" altLang="fr-FR" sz="2300" dirty="0" smtClean="0">
                <a:solidFill>
                  <a:srgbClr val="0000FF"/>
                </a:solidFill>
              </a:rPr>
              <a:t> scientifique: 1970s - 1980s</a:t>
            </a:r>
          </a:p>
          <a:p>
            <a:pPr lvl="1" eaLnBrk="1" hangingPunct="1">
              <a:spcBef>
                <a:spcPts val="1200"/>
              </a:spcBef>
            </a:pPr>
            <a:r>
              <a:rPr lang="fr-FR" altLang="fr-FR" sz="2000" dirty="0" smtClean="0"/>
              <a:t>Concept d’ “</a:t>
            </a:r>
            <a:r>
              <a:rPr lang="fr-FR" altLang="fr-FR" sz="2000" b="1" dirty="0" smtClean="0"/>
              <a:t>agroécosystème</a:t>
            </a:r>
            <a:r>
              <a:rPr lang="fr-FR" altLang="fr-FR" sz="2000" dirty="0" smtClean="0"/>
              <a:t>” (</a:t>
            </a:r>
            <a:r>
              <a:rPr lang="fr-FR" altLang="fr-FR" sz="2000" dirty="0" err="1" smtClean="0"/>
              <a:t>Odum</a:t>
            </a:r>
            <a:r>
              <a:rPr lang="fr-FR" altLang="fr-FR" sz="2000" dirty="0" smtClean="0"/>
              <a:t>, 1969) = “écosystème domestiqué”, intermédiaire entre naturel et artificialisé</a:t>
            </a:r>
          </a:p>
          <a:p>
            <a:pPr lvl="1" eaLnBrk="1" hangingPunct="1">
              <a:spcBef>
                <a:spcPts val="1200"/>
              </a:spcBef>
            </a:pPr>
            <a:r>
              <a:rPr lang="fr-FR" altLang="fr-FR" sz="2000" dirty="0" smtClean="0"/>
              <a:t>Nombreuses </a:t>
            </a:r>
            <a:r>
              <a:rPr lang="fr-FR" altLang="fr-FR" sz="2000" dirty="0" smtClean="0"/>
              <a:t>publications </a:t>
            </a:r>
            <a:r>
              <a:rPr lang="fr-FR" altLang="fr-FR" sz="2000" dirty="0" smtClean="0"/>
              <a:t>sur l’agroécosystème: Conway (1987); </a:t>
            </a:r>
            <a:r>
              <a:rPr lang="fr-FR" altLang="fr-FR" sz="2000" dirty="0" err="1" smtClean="0"/>
              <a:t>Altieri</a:t>
            </a:r>
            <a:r>
              <a:rPr lang="fr-FR" altLang="fr-FR" sz="2000" dirty="0" smtClean="0"/>
              <a:t> (1983); </a:t>
            </a:r>
            <a:r>
              <a:rPr lang="fr-FR" altLang="fr-FR" sz="2000" dirty="0" err="1" smtClean="0"/>
              <a:t>Gliessman</a:t>
            </a:r>
            <a:r>
              <a:rPr lang="fr-FR" altLang="fr-FR" sz="2000" dirty="0" smtClean="0"/>
              <a:t> (1981); </a:t>
            </a:r>
            <a:r>
              <a:rPr lang="fr-FR" altLang="fr-FR" sz="2000" dirty="0" err="1" smtClean="0"/>
              <a:t>Altieri</a:t>
            </a:r>
            <a:r>
              <a:rPr lang="fr-FR" altLang="fr-FR" sz="2000" dirty="0" smtClean="0"/>
              <a:t> &amp; Anderson (1986); Hecht (1995)</a:t>
            </a:r>
          </a:p>
          <a:p>
            <a:pPr lvl="1" eaLnBrk="1" hangingPunct="1">
              <a:spcBef>
                <a:spcPts val="1200"/>
              </a:spcBef>
            </a:pPr>
            <a:r>
              <a:rPr lang="fr-FR" altLang="fr-FR" sz="2000" dirty="0" smtClean="0"/>
              <a:t>Aspects techniques, </a:t>
            </a:r>
            <a:r>
              <a:rPr lang="fr-FR" altLang="fr-FR" sz="2000" dirty="0" err="1" smtClean="0"/>
              <a:t>socio-techniques</a:t>
            </a:r>
            <a:r>
              <a:rPr lang="fr-FR" altLang="fr-FR" sz="2000" dirty="0" smtClean="0"/>
              <a:t> et/ou </a:t>
            </a:r>
            <a:r>
              <a:rPr lang="fr-FR" altLang="fr-FR" sz="2000" dirty="0" smtClean="0"/>
              <a:t>politiques </a:t>
            </a:r>
            <a:r>
              <a:rPr lang="fr-FR" altLang="fr-FR" sz="2000" dirty="0" smtClean="0"/>
              <a:t>(Cox et Atkins 1979)</a:t>
            </a:r>
          </a:p>
          <a:p>
            <a:pPr lvl="4" eaLnBrk="1" hangingPunct="1">
              <a:lnSpc>
                <a:spcPct val="90000"/>
              </a:lnSpc>
              <a:spcBef>
                <a:spcPts val="600"/>
              </a:spcBef>
            </a:pPr>
            <a:endParaRPr lang="fr-FR" altLang="fr-FR" sz="1600" dirty="0" smtClean="0"/>
          </a:p>
        </p:txBody>
      </p:sp>
      <p:sp>
        <p:nvSpPr>
          <p:cNvPr id="16386" name="Espace réservé du numéro de diapositive 3"/>
          <p:cNvSpPr>
            <a:spLocks noGrp="1"/>
          </p:cNvSpPr>
          <p:nvPr>
            <p:ph type="sldNum" sz="quarter" idx="12"/>
          </p:nvPr>
        </p:nvSpPr>
        <p:spPr>
          <a:noFill/>
        </p:spPr>
        <p:txBody>
          <a:bodyPr/>
          <a:lstStyle>
            <a:lvl1pPr eaLnBrk="0" hangingPunct="0">
              <a:spcBef>
                <a:spcPct val="20000"/>
              </a:spcBef>
              <a:buFont typeface="Wingdings" pitchFamily="2" charset="2"/>
              <a:buChar char="Ø"/>
              <a:defRPr sz="3200">
                <a:solidFill>
                  <a:schemeClr val="tx1"/>
                </a:solidFill>
                <a:latin typeface="Comic Sans MS" pitchFamily="66" charset="0"/>
                <a:ea typeface="ＭＳ Ｐゴシック" pitchFamily="34" charset="-128"/>
              </a:defRPr>
            </a:lvl1pPr>
            <a:lvl2pPr marL="742950" indent="-285750" eaLnBrk="0" hangingPunct="0">
              <a:spcBef>
                <a:spcPct val="20000"/>
              </a:spcBef>
              <a:buFont typeface="Wingdings" pitchFamily="2" charset="2"/>
              <a:buChar char="§"/>
              <a:defRPr sz="2800">
                <a:solidFill>
                  <a:schemeClr val="tx1"/>
                </a:solidFill>
                <a:latin typeface="Comic Sans MS" pitchFamily="66" charset="0"/>
                <a:ea typeface="ＭＳ Ｐゴシック" pitchFamily="34" charset="-128"/>
              </a:defRPr>
            </a:lvl2pPr>
            <a:lvl3pPr marL="1143000" indent="-228600" eaLnBrk="0" hangingPunct="0">
              <a:spcBef>
                <a:spcPct val="20000"/>
              </a:spcBef>
              <a:buChar char="o"/>
              <a:defRPr sz="2400">
                <a:solidFill>
                  <a:schemeClr val="tx1"/>
                </a:solidFill>
                <a:latin typeface="Comic Sans MS" pitchFamily="66" charset="0"/>
                <a:ea typeface="ＭＳ Ｐゴシック" pitchFamily="34" charset="-128"/>
              </a:defRPr>
            </a:lvl3pPr>
            <a:lvl4pPr marL="1600200" indent="-228600" eaLnBrk="0" hangingPunct="0">
              <a:spcBef>
                <a:spcPct val="20000"/>
              </a:spcBef>
              <a:buChar char="•"/>
              <a:defRPr sz="2000">
                <a:solidFill>
                  <a:schemeClr val="tx1"/>
                </a:solidFill>
                <a:latin typeface="Comic Sans MS" pitchFamily="66" charset="0"/>
                <a:ea typeface="ＭＳ Ｐゴシック" pitchFamily="34" charset="-128"/>
              </a:defRPr>
            </a:lvl4pPr>
            <a:lvl5pPr marL="2057400" indent="-228600" eaLnBrk="0" hangingPunct="0">
              <a:spcBef>
                <a:spcPct val="20000"/>
              </a:spcBef>
              <a:buFont typeface="Comic Sans MS" pitchFamily="66" charset="0"/>
              <a:buChar char="-"/>
              <a:defRPr sz="2000">
                <a:solidFill>
                  <a:schemeClr val="tx1"/>
                </a:solidFill>
                <a:latin typeface="Comic Sans MS" pitchFamily="66" charset="0"/>
                <a:ea typeface="ＭＳ Ｐゴシック" pitchFamily="34" charset="-128"/>
              </a:defRPr>
            </a:lvl5pPr>
            <a:lvl6pPr marL="25146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6pPr>
            <a:lvl7pPr marL="29718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7pPr>
            <a:lvl8pPr marL="34290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8pPr>
            <a:lvl9pPr marL="38862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9pPr>
          </a:lstStyle>
          <a:p>
            <a:pPr eaLnBrk="1" hangingPunct="1">
              <a:spcBef>
                <a:spcPct val="0"/>
              </a:spcBef>
              <a:buFontTx/>
              <a:buNone/>
            </a:pPr>
            <a:fld id="{55AE0B5C-F733-4FF7-80A7-93F1A2A112EC}" type="slidenum">
              <a:rPr lang="fr-FR" altLang="fr-FR" sz="1200" smtClean="0">
                <a:solidFill>
                  <a:srgbClr val="000000"/>
                </a:solidFill>
                <a:latin typeface="Arial" charset="0"/>
              </a:rPr>
              <a:pPr eaLnBrk="1" hangingPunct="1">
                <a:spcBef>
                  <a:spcPct val="0"/>
                </a:spcBef>
                <a:buFontTx/>
                <a:buNone/>
              </a:pPr>
              <a:t>2</a:t>
            </a:fld>
            <a:endParaRPr lang="fr-FR" altLang="fr-FR" sz="1200" smtClean="0">
              <a:solidFill>
                <a:srgbClr val="0000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9184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9184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9184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9184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9184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9184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9184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ce réservé du numéro de diapositive 3"/>
          <p:cNvSpPr txBox="1">
            <a:spLocks noGrp="1"/>
          </p:cNvSpPr>
          <p:nvPr/>
        </p:nvSpPr>
        <p:spPr bwMode="auto">
          <a:xfrm>
            <a:off x="8675688" y="6597650"/>
            <a:ext cx="468312" cy="2603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lstStyle>
            <a:lvl1pPr eaLnBrk="0" hangingPunct="0">
              <a:spcBef>
                <a:spcPct val="20000"/>
              </a:spcBef>
              <a:buFont typeface="Wingdings" pitchFamily="2" charset="2"/>
              <a:buChar char="Ø"/>
              <a:defRPr sz="3200">
                <a:solidFill>
                  <a:schemeClr val="tx1"/>
                </a:solidFill>
                <a:latin typeface="Comic Sans MS" pitchFamily="66" charset="0"/>
                <a:ea typeface="ＭＳ Ｐゴシック" pitchFamily="34" charset="-128"/>
              </a:defRPr>
            </a:lvl1pPr>
            <a:lvl2pPr marL="742950" indent="-285750" eaLnBrk="0" hangingPunct="0">
              <a:spcBef>
                <a:spcPct val="20000"/>
              </a:spcBef>
              <a:buFont typeface="Wingdings" pitchFamily="2" charset="2"/>
              <a:buChar char="§"/>
              <a:defRPr sz="2800">
                <a:solidFill>
                  <a:schemeClr val="tx1"/>
                </a:solidFill>
                <a:latin typeface="Comic Sans MS" pitchFamily="66" charset="0"/>
                <a:ea typeface="ＭＳ Ｐゴシック" pitchFamily="34" charset="-128"/>
              </a:defRPr>
            </a:lvl2pPr>
            <a:lvl3pPr marL="1143000" indent="-228600" eaLnBrk="0" hangingPunct="0">
              <a:spcBef>
                <a:spcPct val="20000"/>
              </a:spcBef>
              <a:buChar char="o"/>
              <a:defRPr sz="2400">
                <a:solidFill>
                  <a:schemeClr val="tx1"/>
                </a:solidFill>
                <a:latin typeface="Comic Sans MS" pitchFamily="66" charset="0"/>
                <a:ea typeface="ＭＳ Ｐゴシック" pitchFamily="34" charset="-128"/>
              </a:defRPr>
            </a:lvl3pPr>
            <a:lvl4pPr marL="1600200" indent="-228600" eaLnBrk="0" hangingPunct="0">
              <a:spcBef>
                <a:spcPct val="20000"/>
              </a:spcBef>
              <a:buChar char="•"/>
              <a:defRPr sz="2000">
                <a:solidFill>
                  <a:schemeClr val="tx1"/>
                </a:solidFill>
                <a:latin typeface="Comic Sans MS" pitchFamily="66" charset="0"/>
                <a:ea typeface="ＭＳ Ｐゴシック" pitchFamily="34" charset="-128"/>
              </a:defRPr>
            </a:lvl4pPr>
            <a:lvl5pPr marL="2057400" indent="-228600" eaLnBrk="0" hangingPunct="0">
              <a:spcBef>
                <a:spcPct val="20000"/>
              </a:spcBef>
              <a:buFont typeface="Comic Sans MS" pitchFamily="66" charset="0"/>
              <a:buChar char="-"/>
              <a:defRPr sz="2000">
                <a:solidFill>
                  <a:schemeClr val="tx1"/>
                </a:solidFill>
                <a:latin typeface="Comic Sans MS" pitchFamily="66" charset="0"/>
                <a:ea typeface="ＭＳ Ｐゴシック" pitchFamily="34" charset="-128"/>
              </a:defRPr>
            </a:lvl5pPr>
            <a:lvl6pPr marL="25146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6pPr>
            <a:lvl7pPr marL="29718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7pPr>
            <a:lvl8pPr marL="34290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8pPr>
            <a:lvl9pPr marL="38862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9pPr>
          </a:lstStyle>
          <a:p>
            <a:pPr algn="r" eaLnBrk="1" hangingPunct="1">
              <a:spcBef>
                <a:spcPct val="0"/>
              </a:spcBef>
              <a:buFontTx/>
              <a:buNone/>
            </a:pPr>
            <a:fld id="{7C05531F-A15F-4A49-86A3-B0F02B76D556}" type="slidenum">
              <a:rPr lang="fr-FR" altLang="fr-FR" sz="1200" b="1">
                <a:solidFill>
                  <a:srgbClr val="000000"/>
                </a:solidFill>
                <a:latin typeface="Arial" charset="0"/>
              </a:rPr>
              <a:pPr algn="r" eaLnBrk="1" hangingPunct="1">
                <a:spcBef>
                  <a:spcPct val="0"/>
                </a:spcBef>
                <a:buFontTx/>
                <a:buNone/>
              </a:pPr>
              <a:t>3</a:t>
            </a:fld>
            <a:endParaRPr lang="fr-FR" altLang="fr-FR" sz="1200" b="1">
              <a:solidFill>
                <a:srgbClr val="000000"/>
              </a:solidFill>
              <a:latin typeface="Arial" charset="0"/>
            </a:endParaRPr>
          </a:p>
        </p:txBody>
      </p:sp>
      <p:sp>
        <p:nvSpPr>
          <p:cNvPr id="17411" name="Rectangle 2"/>
          <p:cNvSpPr>
            <a:spLocks noGrp="1" noChangeArrowheads="1"/>
          </p:cNvSpPr>
          <p:nvPr>
            <p:ph type="title"/>
          </p:nvPr>
        </p:nvSpPr>
        <p:spPr>
          <a:xfrm>
            <a:off x="416770" y="3071"/>
            <a:ext cx="8229600" cy="490066"/>
          </a:xfrm>
          <a:solidFill>
            <a:srgbClr val="92D050"/>
          </a:solidFill>
        </p:spPr>
        <p:txBody>
          <a:bodyPr/>
          <a:lstStyle/>
          <a:p>
            <a:pPr eaLnBrk="1" hangingPunct="1"/>
            <a:r>
              <a:rPr lang="fr-FR" altLang="fr-FR" sz="2800" b="1" dirty="0" smtClean="0"/>
              <a:t>I.1. Suite analyse historique </a:t>
            </a:r>
            <a:r>
              <a:rPr lang="fr-FR" altLang="fr-FR" sz="2000" b="1" dirty="0" smtClean="0"/>
              <a:t>(Années 90- 2000)</a:t>
            </a:r>
          </a:p>
        </p:txBody>
      </p:sp>
      <p:sp>
        <p:nvSpPr>
          <p:cNvPr id="291843" name="Rectangle 3"/>
          <p:cNvSpPr>
            <a:spLocks noGrp="1" noChangeArrowheads="1"/>
          </p:cNvSpPr>
          <p:nvPr>
            <p:ph idx="1"/>
          </p:nvPr>
        </p:nvSpPr>
        <p:spPr>
          <a:xfrm>
            <a:off x="0" y="692696"/>
            <a:ext cx="9144000" cy="6165303"/>
          </a:xfrm>
          <a:solidFill>
            <a:schemeClr val="bg1"/>
          </a:solidFill>
        </p:spPr>
        <p:txBody>
          <a:bodyPr/>
          <a:lstStyle/>
          <a:p>
            <a:pPr eaLnBrk="1" hangingPunct="1">
              <a:lnSpc>
                <a:spcPct val="90000"/>
              </a:lnSpc>
            </a:pPr>
            <a:r>
              <a:rPr lang="fr-FR" altLang="fr-FR" sz="2800" dirty="0" smtClean="0">
                <a:solidFill>
                  <a:srgbClr val="0000FF"/>
                </a:solidFill>
              </a:rPr>
              <a:t>I</a:t>
            </a:r>
            <a:r>
              <a:rPr lang="fr-FR" altLang="fr-FR" sz="2400" dirty="0" smtClean="0">
                <a:solidFill>
                  <a:srgbClr val="0000FF"/>
                </a:solidFill>
              </a:rPr>
              <a:t>nstitutionnalisation et consolidation de l’</a:t>
            </a:r>
            <a:r>
              <a:rPr lang="fr-FR" altLang="fr-FR" sz="2400" dirty="0" err="1" smtClean="0">
                <a:solidFill>
                  <a:srgbClr val="0000FF"/>
                </a:solidFill>
              </a:rPr>
              <a:t>agroécologie</a:t>
            </a:r>
            <a:endParaRPr lang="fr-FR" altLang="fr-FR" sz="2400" dirty="0">
              <a:solidFill>
                <a:srgbClr val="0000FF"/>
              </a:solidFill>
            </a:endParaRPr>
          </a:p>
          <a:p>
            <a:pPr lvl="1" eaLnBrk="1" hangingPunct="1">
              <a:lnSpc>
                <a:spcPct val="90000"/>
              </a:lnSpc>
              <a:spcBef>
                <a:spcPct val="40000"/>
              </a:spcBef>
            </a:pPr>
            <a:r>
              <a:rPr lang="fr-FR" altLang="fr-FR" sz="2200" dirty="0" smtClean="0"/>
              <a:t>Beaucoup d’écrits sur l’</a:t>
            </a:r>
            <a:r>
              <a:rPr lang="fr-FR" altLang="fr-FR" sz="2200" dirty="0" err="1" smtClean="0"/>
              <a:t>agroécologie</a:t>
            </a:r>
            <a:r>
              <a:rPr lang="fr-FR" altLang="fr-FR" sz="2200" dirty="0" smtClean="0"/>
              <a:t> et l’agriculture durable dans les années 90 :</a:t>
            </a:r>
          </a:p>
          <a:p>
            <a:pPr marL="1085850" lvl="3" eaLnBrk="1" hangingPunct="1">
              <a:lnSpc>
                <a:spcPct val="90000"/>
              </a:lnSpc>
              <a:spcBef>
                <a:spcPct val="40000"/>
              </a:spcBef>
            </a:pPr>
            <a:r>
              <a:rPr lang="fr-FR" altLang="fr-FR" dirty="0" err="1" smtClean="0">
                <a:solidFill>
                  <a:srgbClr val="292526"/>
                </a:solidFill>
              </a:rPr>
              <a:t>Agroécologie</a:t>
            </a:r>
            <a:r>
              <a:rPr lang="fr-FR" altLang="fr-FR" dirty="0" smtClean="0">
                <a:solidFill>
                  <a:srgbClr val="292526"/>
                </a:solidFill>
              </a:rPr>
              <a:t> : </a:t>
            </a:r>
            <a:r>
              <a:rPr lang="fr-FR" altLang="fr-FR" dirty="0" err="1" smtClean="0">
                <a:solidFill>
                  <a:srgbClr val="292526"/>
                </a:solidFill>
              </a:rPr>
              <a:t>Altieri</a:t>
            </a:r>
            <a:r>
              <a:rPr lang="fr-FR" altLang="fr-FR" dirty="0" smtClean="0">
                <a:solidFill>
                  <a:srgbClr val="292526"/>
                </a:solidFill>
              </a:rPr>
              <a:t> 1995; Carroll, 1990; </a:t>
            </a:r>
            <a:r>
              <a:rPr lang="fr-FR" altLang="fr-FR" dirty="0" err="1" smtClean="0">
                <a:solidFill>
                  <a:srgbClr val="292526"/>
                </a:solidFill>
              </a:rPr>
              <a:t>Gliessman</a:t>
            </a:r>
            <a:r>
              <a:rPr lang="fr-FR" altLang="fr-FR" dirty="0" smtClean="0">
                <a:solidFill>
                  <a:srgbClr val="292526"/>
                </a:solidFill>
              </a:rPr>
              <a:t>, 1990, 1997)</a:t>
            </a:r>
            <a:endParaRPr lang="fr-FR" altLang="fr-FR" dirty="0" smtClean="0"/>
          </a:p>
          <a:p>
            <a:pPr marL="1085850" lvl="3" eaLnBrk="1" hangingPunct="1">
              <a:lnSpc>
                <a:spcPct val="90000"/>
              </a:lnSpc>
              <a:spcBef>
                <a:spcPct val="40000"/>
              </a:spcBef>
            </a:pPr>
            <a:r>
              <a:rPr lang="fr-FR" altLang="fr-FR" dirty="0" smtClean="0"/>
              <a:t>Agriculture durable (</a:t>
            </a:r>
            <a:r>
              <a:rPr lang="fr-FR" altLang="fr-FR" i="1" dirty="0" smtClean="0"/>
              <a:t>nombreux écrits dans plusieurs pays et, en France, docs de la FRCIVAM, du RAD et charte de l’agriculture paysanne de la Confédération Paysanne</a:t>
            </a:r>
            <a:r>
              <a:rPr lang="fr-FR" altLang="fr-FR" dirty="0" smtClean="0"/>
              <a:t>).</a:t>
            </a:r>
          </a:p>
          <a:p>
            <a:pPr marL="1085850" lvl="3" eaLnBrk="1" hangingPunct="1">
              <a:lnSpc>
                <a:spcPct val="90000"/>
              </a:lnSpc>
              <a:spcBef>
                <a:spcPct val="40000"/>
              </a:spcBef>
            </a:pPr>
            <a:endParaRPr lang="fr-FR" altLang="fr-FR" sz="900" dirty="0" smtClean="0"/>
          </a:p>
          <a:p>
            <a:pPr marL="363538" lvl="1" eaLnBrk="1" hangingPunct="1">
              <a:lnSpc>
                <a:spcPct val="90000"/>
              </a:lnSpc>
              <a:spcBef>
                <a:spcPct val="40000"/>
              </a:spcBef>
              <a:buFont typeface="Wingdings" panose="05000000000000000000" pitchFamily="2" charset="2"/>
              <a:buChar char="Ø"/>
            </a:pPr>
            <a:r>
              <a:rPr lang="fr-FR" altLang="fr-FR" sz="2400" dirty="0" smtClean="0">
                <a:solidFill>
                  <a:srgbClr val="0000FF"/>
                </a:solidFill>
              </a:rPr>
              <a:t>Depuis les années 2000, prise en compte des aspects socio-économiques et du concept de « système alimentaire »</a:t>
            </a:r>
          </a:p>
          <a:p>
            <a:pPr marL="809625" lvl="2" eaLnBrk="1" hangingPunct="1">
              <a:buFont typeface="Wingdings" panose="05000000000000000000" pitchFamily="2" charset="2"/>
              <a:buChar char="§"/>
            </a:pPr>
            <a:r>
              <a:rPr lang="fr-FR" altLang="fr-FR" sz="2200" dirty="0" smtClean="0"/>
              <a:t>Définition </a:t>
            </a:r>
            <a:r>
              <a:rPr lang="fr-FR" altLang="fr-FR" sz="2200" dirty="0" err="1" smtClean="0"/>
              <a:t>agroécologie</a:t>
            </a:r>
            <a:r>
              <a:rPr lang="fr-FR" altLang="fr-FR" sz="2200" dirty="0" smtClean="0"/>
              <a:t> de Francis et al. (2003): « Etude intégrée de l’écologie des systèmes alimentaires dans leur totalité, englobant les dimensions écologiques, économiques et sociales » = </a:t>
            </a:r>
            <a:r>
              <a:rPr lang="fr-FR" altLang="fr-FR" sz="2200" b="1" dirty="0" smtClean="0">
                <a:solidFill>
                  <a:schemeClr val="accent2"/>
                </a:solidFill>
              </a:rPr>
              <a:t>“the </a:t>
            </a:r>
            <a:r>
              <a:rPr lang="fr-FR" altLang="fr-FR" sz="2200" b="1" dirty="0" err="1" smtClean="0">
                <a:solidFill>
                  <a:schemeClr val="accent2"/>
                </a:solidFill>
              </a:rPr>
              <a:t>ecology</a:t>
            </a:r>
            <a:r>
              <a:rPr lang="fr-FR" altLang="fr-FR" sz="2200" b="1" dirty="0" smtClean="0">
                <a:solidFill>
                  <a:schemeClr val="accent2"/>
                </a:solidFill>
              </a:rPr>
              <a:t> of </a:t>
            </a:r>
            <a:r>
              <a:rPr lang="fr-FR" altLang="fr-FR" sz="2200" b="1" dirty="0" err="1" smtClean="0">
                <a:solidFill>
                  <a:schemeClr val="accent2"/>
                </a:solidFill>
              </a:rPr>
              <a:t>food</a:t>
            </a:r>
            <a:r>
              <a:rPr lang="fr-FR" altLang="fr-FR" sz="2200" b="1" dirty="0" smtClean="0">
                <a:solidFill>
                  <a:schemeClr val="accent2"/>
                </a:solidFill>
              </a:rPr>
              <a:t> </a:t>
            </a:r>
            <a:r>
              <a:rPr lang="fr-FR" altLang="fr-FR" sz="2200" b="1" dirty="0" err="1" smtClean="0">
                <a:solidFill>
                  <a:schemeClr val="accent2"/>
                </a:solidFill>
              </a:rPr>
              <a:t>systems</a:t>
            </a:r>
            <a:r>
              <a:rPr lang="fr-FR" altLang="fr-FR" sz="2200" b="1" dirty="0" smtClean="0">
                <a:solidFill>
                  <a:schemeClr val="accent2"/>
                </a:solidFill>
              </a:rPr>
              <a:t>”</a:t>
            </a:r>
          </a:p>
          <a:p>
            <a:pPr marL="809625" lvl="2" eaLnBrk="1" hangingPunct="1">
              <a:spcBef>
                <a:spcPts val="1200"/>
              </a:spcBef>
              <a:buFont typeface="Wingdings" panose="05000000000000000000" pitchFamily="2" charset="2"/>
              <a:buChar char="§"/>
            </a:pPr>
            <a:r>
              <a:rPr lang="fr-FR" altLang="fr-FR" sz="2200" dirty="0" smtClean="0"/>
              <a:t>Définition </a:t>
            </a:r>
            <a:r>
              <a:rPr lang="fr-FR" altLang="fr-FR" sz="2200" dirty="0" err="1" smtClean="0"/>
              <a:t>agroécologie</a:t>
            </a:r>
            <a:r>
              <a:rPr lang="fr-FR" altLang="fr-FR" sz="2200" dirty="0" smtClean="0"/>
              <a:t> de </a:t>
            </a:r>
            <a:r>
              <a:rPr lang="fr-FR" altLang="fr-FR" sz="2200" dirty="0" err="1" smtClean="0"/>
              <a:t>Gliessman</a:t>
            </a:r>
            <a:r>
              <a:rPr lang="fr-FR" altLang="fr-FR" sz="2200" dirty="0" smtClean="0"/>
              <a:t> (2007) = “La science de l’application des concepts et des principes écologiques à la définition et au pilotage de systèmes alimentaires durables”.</a:t>
            </a:r>
          </a:p>
          <a:p>
            <a:pPr marL="809625" lvl="2" eaLnBrk="1" hangingPunct="1">
              <a:buFont typeface="Wingdings" panose="05000000000000000000" pitchFamily="2" charset="2"/>
              <a:buChar char="§"/>
            </a:pPr>
            <a:endParaRPr lang="fr-FR" altLang="fr-FR" sz="1800" b="1" dirty="0" smtClean="0">
              <a:solidFill>
                <a:schemeClr val="accent2"/>
              </a:solidFill>
            </a:endParaRPr>
          </a:p>
          <a:p>
            <a:pPr marL="809625" lvl="2" eaLnBrk="1" hangingPunct="1">
              <a:buFont typeface="Wingdings" panose="05000000000000000000" pitchFamily="2" charset="2"/>
              <a:buChar char="§"/>
            </a:pPr>
            <a:endParaRPr lang="fr-FR" altLang="fr-FR" sz="1800" b="1" dirty="0" smtClean="0">
              <a:solidFill>
                <a:schemeClr val="accent2"/>
              </a:solidFill>
            </a:endParaRPr>
          </a:p>
          <a:p>
            <a:pPr lvl="1" eaLnBrk="1" hangingPunct="1">
              <a:lnSpc>
                <a:spcPct val="90000"/>
              </a:lnSpc>
              <a:spcBef>
                <a:spcPct val="40000"/>
              </a:spcBef>
            </a:pPr>
            <a:endParaRPr lang="fr-FR" altLang="fr-FR" sz="2400" dirty="0" smtClean="0"/>
          </a:p>
          <a:p>
            <a:pPr lvl="1" eaLnBrk="1" hangingPunct="1">
              <a:lnSpc>
                <a:spcPct val="90000"/>
              </a:lnSpc>
              <a:spcBef>
                <a:spcPct val="40000"/>
              </a:spcBef>
            </a:pPr>
            <a:endParaRPr lang="fr-FR" altLang="fr-FR" sz="24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9184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9184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9184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9184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9184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9184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9184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a:xfrm>
            <a:off x="0" y="-100013"/>
            <a:ext cx="9144000" cy="692151"/>
          </a:xfrm>
          <a:solidFill>
            <a:srgbClr val="92D050"/>
          </a:solidFill>
        </p:spPr>
        <p:txBody>
          <a:bodyPr/>
          <a:lstStyle/>
          <a:p>
            <a:pPr eaLnBrk="1" hangingPunct="1"/>
            <a:r>
              <a:rPr lang="en-GB" altLang="fr-FR" sz="3200" b="1" dirty="0" smtClean="0"/>
              <a:t>I.2. </a:t>
            </a:r>
            <a:r>
              <a:rPr lang="en-GB" altLang="fr-FR" sz="3200" b="1" dirty="0" err="1" smtClean="0"/>
              <a:t>Exemples</a:t>
            </a:r>
            <a:r>
              <a:rPr lang="en-GB" altLang="fr-FR" sz="3200" b="1" dirty="0" smtClean="0"/>
              <a:t> </a:t>
            </a:r>
            <a:r>
              <a:rPr lang="en-GB" altLang="fr-FR" sz="3200" b="1" dirty="0" err="1" smtClean="0"/>
              <a:t>dans</a:t>
            </a:r>
            <a:r>
              <a:rPr lang="en-GB" altLang="fr-FR" sz="3200" b="1" dirty="0" smtClean="0"/>
              <a:t> </a:t>
            </a:r>
            <a:r>
              <a:rPr lang="en-GB" altLang="fr-FR" sz="3200" b="1" dirty="0" err="1" smtClean="0"/>
              <a:t>différents</a:t>
            </a:r>
            <a:r>
              <a:rPr lang="en-GB" altLang="fr-FR" sz="3200" b="1" dirty="0" smtClean="0"/>
              <a:t> pays</a:t>
            </a:r>
          </a:p>
        </p:txBody>
      </p:sp>
      <p:sp>
        <p:nvSpPr>
          <p:cNvPr id="307203" name="Rectangle 3"/>
          <p:cNvSpPr>
            <a:spLocks noGrp="1" noChangeArrowheads="1"/>
          </p:cNvSpPr>
          <p:nvPr>
            <p:ph idx="1"/>
          </p:nvPr>
        </p:nvSpPr>
        <p:spPr>
          <a:xfrm>
            <a:off x="20638" y="908050"/>
            <a:ext cx="9144000" cy="5400675"/>
          </a:xfrm>
          <a:solidFill>
            <a:schemeClr val="bg1"/>
          </a:solidFill>
        </p:spPr>
        <p:txBody>
          <a:bodyPr/>
          <a:lstStyle/>
          <a:p>
            <a:pPr eaLnBrk="1" hangingPunct="1">
              <a:lnSpc>
                <a:spcPct val="80000"/>
              </a:lnSpc>
            </a:pPr>
            <a:r>
              <a:rPr lang="fr-FR" altLang="fr-FR" sz="2400" dirty="0" smtClean="0">
                <a:solidFill>
                  <a:srgbClr val="0000FF"/>
                </a:solidFill>
              </a:rPr>
              <a:t>USA :</a:t>
            </a:r>
          </a:p>
          <a:p>
            <a:pPr lvl="1" eaLnBrk="1" hangingPunct="1">
              <a:spcBef>
                <a:spcPct val="60000"/>
              </a:spcBef>
            </a:pPr>
            <a:r>
              <a:rPr lang="fr-FR" altLang="fr-FR" sz="2400" dirty="0" smtClean="0"/>
              <a:t>Agroécologie d’abord étudiée par les </a:t>
            </a:r>
            <a:r>
              <a:rPr lang="fr-FR" altLang="fr-FR" sz="2400" dirty="0" smtClean="0">
                <a:solidFill>
                  <a:srgbClr val="FF0000"/>
                </a:solidFill>
              </a:rPr>
              <a:t>scientifiques </a:t>
            </a:r>
            <a:r>
              <a:rPr lang="fr-FR" altLang="fr-FR" sz="2400" dirty="0" smtClean="0"/>
              <a:t>en lien avec :</a:t>
            </a:r>
          </a:p>
          <a:p>
            <a:pPr lvl="2" eaLnBrk="1" hangingPunct="1">
              <a:spcBef>
                <a:spcPct val="60000"/>
              </a:spcBef>
            </a:pPr>
            <a:r>
              <a:rPr lang="fr-FR" altLang="fr-FR" sz="2000" dirty="0" smtClean="0"/>
              <a:t>La dégradation de l’environnement liée aux productions agricoles </a:t>
            </a:r>
          </a:p>
          <a:p>
            <a:pPr lvl="2" eaLnBrk="1" hangingPunct="1">
              <a:spcBef>
                <a:spcPct val="60000"/>
              </a:spcBef>
            </a:pPr>
            <a:r>
              <a:rPr lang="fr-FR" altLang="fr-FR" sz="2000" dirty="0" smtClean="0"/>
              <a:t>Analyses des pratiques traditionnelles.</a:t>
            </a:r>
          </a:p>
          <a:p>
            <a:pPr lvl="1" eaLnBrk="1" hangingPunct="1">
              <a:spcBef>
                <a:spcPct val="60000"/>
              </a:spcBef>
            </a:pPr>
            <a:r>
              <a:rPr lang="fr-FR" altLang="fr-FR" sz="2400" dirty="0" smtClean="0"/>
              <a:t>Extension vers des </a:t>
            </a:r>
            <a:r>
              <a:rPr lang="fr-FR" altLang="fr-FR" sz="2400" dirty="0" smtClean="0">
                <a:solidFill>
                  <a:srgbClr val="FF0000"/>
                </a:solidFill>
              </a:rPr>
              <a:t>“mouvements agroécologiques”</a:t>
            </a:r>
            <a:endParaRPr lang="fr-FR" altLang="fr-FR" sz="2400" dirty="0" smtClean="0"/>
          </a:p>
          <a:p>
            <a:pPr lvl="2" eaLnBrk="1" hangingPunct="1">
              <a:spcBef>
                <a:spcPct val="60000"/>
              </a:spcBef>
            </a:pPr>
            <a:r>
              <a:rPr lang="fr-FR" altLang="fr-FR" sz="2000" dirty="0" smtClean="0"/>
              <a:t>Durabilité</a:t>
            </a:r>
          </a:p>
          <a:p>
            <a:pPr lvl="2" eaLnBrk="1" hangingPunct="1">
              <a:spcBef>
                <a:spcPct val="60000"/>
              </a:spcBef>
            </a:pPr>
            <a:r>
              <a:rPr lang="fr-FR" altLang="fr-FR" sz="2000" dirty="0" smtClean="0"/>
              <a:t>Développement rural</a:t>
            </a:r>
          </a:p>
          <a:p>
            <a:pPr lvl="2" eaLnBrk="1" hangingPunct="1">
              <a:spcBef>
                <a:spcPct val="60000"/>
              </a:spcBef>
            </a:pPr>
            <a:r>
              <a:rPr lang="fr-FR" altLang="fr-FR" sz="2000" dirty="0" smtClean="0"/>
              <a:t>Diminution des impacts environnementaux négatifs</a:t>
            </a:r>
          </a:p>
          <a:p>
            <a:pPr lvl="2" eaLnBrk="1" hangingPunct="1">
              <a:spcBef>
                <a:spcPct val="60000"/>
              </a:spcBef>
            </a:pPr>
            <a:r>
              <a:rPr lang="fr-FR" altLang="fr-FR" sz="2000" dirty="0" smtClean="0"/>
              <a:t>Promotion de </a:t>
            </a:r>
            <a:r>
              <a:rPr lang="fr-FR" altLang="fr-FR" sz="2000" dirty="0" smtClean="0">
                <a:solidFill>
                  <a:srgbClr val="FF0000"/>
                </a:solidFill>
              </a:rPr>
              <a:t>pratiques “agroécologiques”</a:t>
            </a:r>
          </a:p>
          <a:p>
            <a:pPr lvl="2" eaLnBrk="1" hangingPunct="1">
              <a:lnSpc>
                <a:spcPct val="80000"/>
              </a:lnSpc>
            </a:pPr>
            <a:endParaRPr lang="fr-FR" altLang="fr-FR" sz="2000" dirty="0" smtClean="0"/>
          </a:p>
          <a:p>
            <a:pPr eaLnBrk="1" hangingPunct="1">
              <a:lnSpc>
                <a:spcPct val="80000"/>
              </a:lnSpc>
            </a:pPr>
            <a:endParaRPr lang="fr-FR" altLang="fr-FR" sz="2400" dirty="0" smtClean="0"/>
          </a:p>
        </p:txBody>
      </p:sp>
      <p:sp>
        <p:nvSpPr>
          <p:cNvPr id="19458" name="Espace réservé du numéro de diapositive 3"/>
          <p:cNvSpPr>
            <a:spLocks noGrp="1"/>
          </p:cNvSpPr>
          <p:nvPr>
            <p:ph type="sldNum" sz="quarter" idx="12"/>
          </p:nvPr>
        </p:nvSpPr>
        <p:spPr>
          <a:xfrm>
            <a:off x="5413065" y="6381750"/>
            <a:ext cx="3213720" cy="476250"/>
          </a:xfrm>
          <a:noFill/>
        </p:spPr>
        <p:txBody>
          <a:bodyPr/>
          <a:lstStyle>
            <a:lvl1pPr eaLnBrk="0" hangingPunct="0">
              <a:spcBef>
                <a:spcPct val="20000"/>
              </a:spcBef>
              <a:buFont typeface="Wingdings" pitchFamily="2" charset="2"/>
              <a:buChar char="Ø"/>
              <a:defRPr sz="3200">
                <a:solidFill>
                  <a:schemeClr val="tx1"/>
                </a:solidFill>
                <a:latin typeface="Comic Sans MS" pitchFamily="66" charset="0"/>
                <a:ea typeface="ＭＳ Ｐゴシック" pitchFamily="34" charset="-128"/>
              </a:defRPr>
            </a:lvl1pPr>
            <a:lvl2pPr marL="742950" indent="-285750" eaLnBrk="0" hangingPunct="0">
              <a:spcBef>
                <a:spcPct val="20000"/>
              </a:spcBef>
              <a:buFont typeface="Wingdings" pitchFamily="2" charset="2"/>
              <a:buChar char="§"/>
              <a:defRPr sz="2800">
                <a:solidFill>
                  <a:schemeClr val="tx1"/>
                </a:solidFill>
                <a:latin typeface="Comic Sans MS" pitchFamily="66" charset="0"/>
                <a:ea typeface="ＭＳ Ｐゴシック" pitchFamily="34" charset="-128"/>
              </a:defRPr>
            </a:lvl2pPr>
            <a:lvl3pPr marL="1143000" indent="-228600" eaLnBrk="0" hangingPunct="0">
              <a:spcBef>
                <a:spcPct val="20000"/>
              </a:spcBef>
              <a:buChar char="o"/>
              <a:defRPr sz="2400">
                <a:solidFill>
                  <a:schemeClr val="tx1"/>
                </a:solidFill>
                <a:latin typeface="Comic Sans MS" pitchFamily="66" charset="0"/>
                <a:ea typeface="ＭＳ Ｐゴシック" pitchFamily="34" charset="-128"/>
              </a:defRPr>
            </a:lvl3pPr>
            <a:lvl4pPr marL="1600200" indent="-228600" eaLnBrk="0" hangingPunct="0">
              <a:spcBef>
                <a:spcPct val="20000"/>
              </a:spcBef>
              <a:buChar char="•"/>
              <a:defRPr sz="2000">
                <a:solidFill>
                  <a:schemeClr val="tx1"/>
                </a:solidFill>
                <a:latin typeface="Comic Sans MS" pitchFamily="66" charset="0"/>
                <a:ea typeface="ＭＳ Ｐゴシック" pitchFamily="34" charset="-128"/>
              </a:defRPr>
            </a:lvl4pPr>
            <a:lvl5pPr marL="2057400" indent="-228600" eaLnBrk="0" hangingPunct="0">
              <a:spcBef>
                <a:spcPct val="20000"/>
              </a:spcBef>
              <a:buFont typeface="Comic Sans MS" pitchFamily="66" charset="0"/>
              <a:buChar char="-"/>
              <a:defRPr sz="2000">
                <a:solidFill>
                  <a:schemeClr val="tx1"/>
                </a:solidFill>
                <a:latin typeface="Comic Sans MS" pitchFamily="66" charset="0"/>
                <a:ea typeface="ＭＳ Ｐゴシック" pitchFamily="34" charset="-128"/>
              </a:defRPr>
            </a:lvl5pPr>
            <a:lvl6pPr marL="25146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6pPr>
            <a:lvl7pPr marL="29718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7pPr>
            <a:lvl8pPr marL="34290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8pPr>
            <a:lvl9pPr marL="38862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9pPr>
          </a:lstStyle>
          <a:p>
            <a:pPr eaLnBrk="1" hangingPunct="1">
              <a:spcBef>
                <a:spcPct val="0"/>
              </a:spcBef>
              <a:buFontTx/>
              <a:buNone/>
            </a:pPr>
            <a:fld id="{0A21538A-BC3D-40D7-95C3-F1418A239B37}" type="slidenum">
              <a:rPr lang="fr-FR" altLang="fr-FR" sz="1200" smtClean="0">
                <a:solidFill>
                  <a:srgbClr val="000000"/>
                </a:solidFill>
                <a:latin typeface="Arial" charset="0"/>
              </a:rPr>
              <a:pPr eaLnBrk="1" hangingPunct="1">
                <a:spcBef>
                  <a:spcPct val="0"/>
                </a:spcBef>
                <a:buFontTx/>
                <a:buNone/>
              </a:pPr>
              <a:t>4</a:t>
            </a:fld>
            <a:endParaRPr lang="fr-FR" altLang="fr-FR" sz="1200" dirty="0" smtClean="0">
              <a:solidFill>
                <a:srgbClr val="000000"/>
              </a:solidFill>
              <a:latin typeface="Arial" charset="0"/>
            </a:endParaRPr>
          </a:p>
        </p:txBody>
      </p:sp>
      <p:sp>
        <p:nvSpPr>
          <p:cNvPr id="19461" name="Text Box 4"/>
          <p:cNvSpPr txBox="1">
            <a:spLocks noChangeArrowheads="1"/>
          </p:cNvSpPr>
          <p:nvPr/>
        </p:nvSpPr>
        <p:spPr bwMode="auto">
          <a:xfrm>
            <a:off x="5364088" y="6519446"/>
            <a:ext cx="2646365" cy="3385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eaLnBrk="0" hangingPunct="0">
              <a:defRPr/>
            </a:pPr>
            <a:r>
              <a:rPr lang="en-GB" sz="1600" dirty="0" smtClean="0">
                <a:solidFill>
                  <a:srgbClr val="000000"/>
                </a:solidFill>
                <a:cs typeface="+mn-cs"/>
              </a:rPr>
              <a:t>Source : </a:t>
            </a:r>
            <a:r>
              <a:rPr lang="en-GB" sz="1600" dirty="0" err="1" smtClean="0">
                <a:solidFill>
                  <a:srgbClr val="000000"/>
                </a:solidFill>
                <a:cs typeface="+mn-cs"/>
              </a:rPr>
              <a:t>Wezel</a:t>
            </a:r>
            <a:r>
              <a:rPr lang="en-GB" sz="1600" dirty="0" smtClean="0">
                <a:solidFill>
                  <a:srgbClr val="000000"/>
                </a:solidFill>
                <a:cs typeface="+mn-cs"/>
              </a:rPr>
              <a:t> </a:t>
            </a:r>
            <a:r>
              <a:rPr lang="en-GB" sz="1600" dirty="0">
                <a:solidFill>
                  <a:srgbClr val="000000"/>
                </a:solidFill>
                <a:cs typeface="+mn-cs"/>
              </a:rPr>
              <a:t>et al., 2009</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30720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20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20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720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720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20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0720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720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ce réservé du numéro de diapositive 3"/>
          <p:cNvSpPr txBox="1">
            <a:spLocks noGrp="1"/>
          </p:cNvSpPr>
          <p:nvPr/>
        </p:nvSpPr>
        <p:spPr bwMode="auto">
          <a:xfrm>
            <a:off x="8675688" y="6597650"/>
            <a:ext cx="468312" cy="2603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lstStyle>
            <a:lvl1pPr eaLnBrk="0" hangingPunct="0">
              <a:spcBef>
                <a:spcPct val="20000"/>
              </a:spcBef>
              <a:buFont typeface="Wingdings" pitchFamily="2" charset="2"/>
              <a:buChar char="Ø"/>
              <a:defRPr sz="3200">
                <a:solidFill>
                  <a:schemeClr val="tx1"/>
                </a:solidFill>
                <a:latin typeface="Comic Sans MS" pitchFamily="66" charset="0"/>
                <a:ea typeface="ＭＳ Ｐゴシック" pitchFamily="34" charset="-128"/>
              </a:defRPr>
            </a:lvl1pPr>
            <a:lvl2pPr marL="742950" indent="-285750" eaLnBrk="0" hangingPunct="0">
              <a:spcBef>
                <a:spcPct val="20000"/>
              </a:spcBef>
              <a:buFont typeface="Wingdings" pitchFamily="2" charset="2"/>
              <a:buChar char="§"/>
              <a:defRPr sz="2800">
                <a:solidFill>
                  <a:schemeClr val="tx1"/>
                </a:solidFill>
                <a:latin typeface="Comic Sans MS" pitchFamily="66" charset="0"/>
                <a:ea typeface="ＭＳ Ｐゴシック" pitchFamily="34" charset="-128"/>
              </a:defRPr>
            </a:lvl2pPr>
            <a:lvl3pPr marL="1143000" indent="-228600" eaLnBrk="0" hangingPunct="0">
              <a:spcBef>
                <a:spcPct val="20000"/>
              </a:spcBef>
              <a:buChar char="o"/>
              <a:defRPr sz="2400">
                <a:solidFill>
                  <a:schemeClr val="tx1"/>
                </a:solidFill>
                <a:latin typeface="Comic Sans MS" pitchFamily="66" charset="0"/>
                <a:ea typeface="ＭＳ Ｐゴシック" pitchFamily="34" charset="-128"/>
              </a:defRPr>
            </a:lvl3pPr>
            <a:lvl4pPr marL="1600200" indent="-228600" eaLnBrk="0" hangingPunct="0">
              <a:spcBef>
                <a:spcPct val="20000"/>
              </a:spcBef>
              <a:buChar char="•"/>
              <a:defRPr sz="2000">
                <a:solidFill>
                  <a:schemeClr val="tx1"/>
                </a:solidFill>
                <a:latin typeface="Comic Sans MS" pitchFamily="66" charset="0"/>
                <a:ea typeface="ＭＳ Ｐゴシック" pitchFamily="34" charset="-128"/>
              </a:defRPr>
            </a:lvl4pPr>
            <a:lvl5pPr marL="2057400" indent="-228600" eaLnBrk="0" hangingPunct="0">
              <a:spcBef>
                <a:spcPct val="20000"/>
              </a:spcBef>
              <a:buFont typeface="Comic Sans MS" pitchFamily="66" charset="0"/>
              <a:buChar char="-"/>
              <a:defRPr sz="2000">
                <a:solidFill>
                  <a:schemeClr val="tx1"/>
                </a:solidFill>
                <a:latin typeface="Comic Sans MS" pitchFamily="66" charset="0"/>
                <a:ea typeface="ＭＳ Ｐゴシック" pitchFamily="34" charset="-128"/>
              </a:defRPr>
            </a:lvl5pPr>
            <a:lvl6pPr marL="25146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6pPr>
            <a:lvl7pPr marL="29718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7pPr>
            <a:lvl8pPr marL="34290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8pPr>
            <a:lvl9pPr marL="38862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9pPr>
          </a:lstStyle>
          <a:p>
            <a:pPr algn="r" eaLnBrk="1" hangingPunct="1">
              <a:spcBef>
                <a:spcPct val="0"/>
              </a:spcBef>
              <a:buFontTx/>
              <a:buNone/>
            </a:pPr>
            <a:fld id="{DC6ACEBC-B578-4A95-AEDD-F85BD8D8F547}" type="slidenum">
              <a:rPr lang="fr-FR" altLang="fr-FR" sz="1200" b="1">
                <a:solidFill>
                  <a:srgbClr val="000000"/>
                </a:solidFill>
                <a:latin typeface="Arial" charset="0"/>
              </a:rPr>
              <a:pPr algn="r" eaLnBrk="1" hangingPunct="1">
                <a:spcBef>
                  <a:spcPct val="0"/>
                </a:spcBef>
                <a:buFontTx/>
                <a:buNone/>
              </a:pPr>
              <a:t>5</a:t>
            </a:fld>
            <a:endParaRPr lang="fr-FR" altLang="fr-FR" sz="1200" b="1">
              <a:solidFill>
                <a:srgbClr val="000000"/>
              </a:solidFill>
              <a:latin typeface="Arial" charset="0"/>
            </a:endParaRPr>
          </a:p>
        </p:txBody>
      </p:sp>
      <p:sp>
        <p:nvSpPr>
          <p:cNvPr id="20483" name="Rectangle 2"/>
          <p:cNvSpPr>
            <a:spLocks noGrp="1" noChangeArrowheads="1"/>
          </p:cNvSpPr>
          <p:nvPr>
            <p:ph type="title"/>
          </p:nvPr>
        </p:nvSpPr>
        <p:spPr>
          <a:xfrm>
            <a:off x="0" y="-100013"/>
            <a:ext cx="9144000" cy="692151"/>
          </a:xfrm>
          <a:solidFill>
            <a:srgbClr val="92D050"/>
          </a:solidFill>
        </p:spPr>
        <p:txBody>
          <a:bodyPr/>
          <a:lstStyle/>
          <a:p>
            <a:pPr eaLnBrk="1" hangingPunct="1"/>
            <a:r>
              <a:rPr lang="en-GB" altLang="fr-FR" sz="3200" b="1" dirty="0" smtClean="0"/>
              <a:t>I.2. </a:t>
            </a:r>
            <a:r>
              <a:rPr lang="en-GB" altLang="fr-FR" sz="3200" b="1" dirty="0" err="1" smtClean="0"/>
              <a:t>Exemples</a:t>
            </a:r>
            <a:r>
              <a:rPr lang="en-GB" altLang="fr-FR" sz="3200" b="1" dirty="0" smtClean="0"/>
              <a:t> </a:t>
            </a:r>
            <a:r>
              <a:rPr lang="en-GB" altLang="fr-FR" sz="3200" b="1" dirty="0" err="1" smtClean="0"/>
              <a:t>dans</a:t>
            </a:r>
            <a:r>
              <a:rPr lang="en-GB" altLang="fr-FR" sz="3200" b="1" dirty="0" smtClean="0"/>
              <a:t> </a:t>
            </a:r>
            <a:r>
              <a:rPr lang="en-GB" altLang="fr-FR" sz="3200" b="1" dirty="0" err="1" smtClean="0"/>
              <a:t>différents</a:t>
            </a:r>
            <a:r>
              <a:rPr lang="en-GB" altLang="fr-FR" sz="3200" b="1" dirty="0" smtClean="0"/>
              <a:t> pays</a:t>
            </a:r>
          </a:p>
        </p:txBody>
      </p:sp>
      <p:sp>
        <p:nvSpPr>
          <p:cNvPr id="307203" name="Rectangle 3"/>
          <p:cNvSpPr>
            <a:spLocks noGrp="1" noChangeArrowheads="1"/>
          </p:cNvSpPr>
          <p:nvPr>
            <p:ph idx="1"/>
          </p:nvPr>
        </p:nvSpPr>
        <p:spPr>
          <a:xfrm>
            <a:off x="0" y="772195"/>
            <a:ext cx="9144000" cy="5949950"/>
          </a:xfrm>
          <a:solidFill>
            <a:schemeClr val="bg1"/>
          </a:solidFill>
        </p:spPr>
        <p:txBody>
          <a:bodyPr/>
          <a:lstStyle/>
          <a:p>
            <a:pPr lvl="2" eaLnBrk="1" hangingPunct="1">
              <a:lnSpc>
                <a:spcPct val="80000"/>
              </a:lnSpc>
              <a:buFontTx/>
              <a:buNone/>
            </a:pPr>
            <a:endParaRPr lang="fr-FR" altLang="fr-FR" sz="1800" dirty="0" smtClean="0">
              <a:solidFill>
                <a:srgbClr val="FF0000"/>
              </a:solidFill>
            </a:endParaRPr>
          </a:p>
          <a:p>
            <a:pPr eaLnBrk="1" hangingPunct="1">
              <a:lnSpc>
                <a:spcPct val="80000"/>
              </a:lnSpc>
            </a:pPr>
            <a:r>
              <a:rPr lang="fr-FR" altLang="fr-FR" sz="2400" b="1" dirty="0" smtClean="0">
                <a:solidFill>
                  <a:srgbClr val="0000FF"/>
                </a:solidFill>
              </a:rPr>
              <a:t>Brésil :</a:t>
            </a:r>
          </a:p>
          <a:p>
            <a:pPr marL="627063" lvl="1" eaLnBrk="1" hangingPunct="1">
              <a:lnSpc>
                <a:spcPct val="110000"/>
              </a:lnSpc>
              <a:spcBef>
                <a:spcPct val="60000"/>
              </a:spcBef>
            </a:pPr>
            <a:r>
              <a:rPr lang="fr-FR" altLang="fr-FR" sz="2000" dirty="0" smtClean="0"/>
              <a:t>L’agroécologie paysanne/familiale est portée par de nombreuses organisations paysannes et ONG (MST, FETRAF, AS-PTA ….).</a:t>
            </a:r>
          </a:p>
          <a:p>
            <a:pPr marL="627063" lvl="1" eaLnBrk="1" hangingPunct="1">
              <a:lnSpc>
                <a:spcPct val="110000"/>
              </a:lnSpc>
              <a:spcBef>
                <a:spcPct val="60000"/>
              </a:spcBef>
            </a:pPr>
            <a:r>
              <a:rPr lang="fr-FR" altLang="fr-FR" sz="2000" dirty="0" smtClean="0"/>
              <a:t>Les références à </a:t>
            </a:r>
            <a:r>
              <a:rPr lang="fr-FR" altLang="fr-FR" sz="2000" dirty="0" err="1" smtClean="0"/>
              <a:t>Altiéri</a:t>
            </a:r>
            <a:r>
              <a:rPr lang="fr-FR" altLang="fr-FR" sz="2000" dirty="0" smtClean="0"/>
              <a:t> et </a:t>
            </a:r>
            <a:r>
              <a:rPr lang="fr-FR" altLang="fr-FR" sz="2000" dirty="0" err="1" smtClean="0"/>
              <a:t>Gliessman</a:t>
            </a:r>
            <a:r>
              <a:rPr lang="fr-FR" altLang="fr-FR" sz="2000" dirty="0" smtClean="0"/>
              <a:t> sont dominantes et la majorité des acteurs insistent sur l’importance des </a:t>
            </a:r>
            <a:r>
              <a:rPr lang="fr-FR" altLang="fr-FR" sz="2000" b="1" dirty="0" smtClean="0"/>
              <a:t>transitions agroécologiques </a:t>
            </a:r>
            <a:r>
              <a:rPr lang="fr-FR" altLang="fr-FR" sz="2000" dirty="0" smtClean="0"/>
              <a:t>(cf. 4 niveaux de </a:t>
            </a:r>
            <a:r>
              <a:rPr lang="fr-FR" altLang="fr-FR" sz="2000" dirty="0" err="1" smtClean="0"/>
              <a:t>Gliessmanen</a:t>
            </a:r>
            <a:r>
              <a:rPr lang="fr-FR" altLang="fr-FR" sz="2000" dirty="0" smtClean="0"/>
              <a:t> incluant le développement des circuits courts).</a:t>
            </a:r>
          </a:p>
          <a:p>
            <a:pPr marL="627063" lvl="1" eaLnBrk="1" hangingPunct="1">
              <a:lnSpc>
                <a:spcPct val="110000"/>
              </a:lnSpc>
              <a:spcBef>
                <a:spcPct val="60000"/>
              </a:spcBef>
            </a:pPr>
            <a:r>
              <a:rPr lang="fr-FR" altLang="fr-FR" sz="2000" dirty="0" smtClean="0"/>
              <a:t>L’agroécologie est considérée comme une </a:t>
            </a:r>
            <a:r>
              <a:rPr lang="fr-FR" altLang="fr-FR" sz="2000" dirty="0" smtClean="0">
                <a:solidFill>
                  <a:srgbClr val="FF0000"/>
                </a:solidFill>
              </a:rPr>
              <a:t>discipline scientifique</a:t>
            </a:r>
            <a:r>
              <a:rPr lang="fr-FR" altLang="fr-FR" sz="2000" dirty="0" smtClean="0"/>
              <a:t> incluant les dimensions sociologiques. Près de 200 chercheurs de l’</a:t>
            </a:r>
            <a:r>
              <a:rPr lang="fr-FR" altLang="fr-FR" sz="2000" dirty="0" err="1" smtClean="0"/>
              <a:t>Embrapa</a:t>
            </a:r>
            <a:r>
              <a:rPr lang="fr-FR" altLang="fr-FR" sz="2000" dirty="0" smtClean="0"/>
              <a:t> ont signé un manifeste en faveur de l’agroécologie.</a:t>
            </a:r>
          </a:p>
          <a:p>
            <a:pPr marL="627063" lvl="1" eaLnBrk="1" hangingPunct="1">
              <a:lnSpc>
                <a:spcPct val="110000"/>
              </a:lnSpc>
              <a:spcBef>
                <a:spcPct val="60000"/>
              </a:spcBef>
            </a:pPr>
            <a:r>
              <a:rPr lang="fr-FR" altLang="fr-FR" sz="2000" dirty="0" smtClean="0"/>
              <a:t>On note d’importants appuis de l’Etat fédéral à des pratiques agroécologiques (par exemple, lignes de crédit agroécologie du PRONAF et soutiens financiers du programme Faim zéro).</a:t>
            </a:r>
          </a:p>
          <a:p>
            <a:pPr marL="627063" lvl="1" eaLnBrk="1" hangingPunct="1">
              <a:lnSpc>
                <a:spcPct val="110000"/>
              </a:lnSpc>
              <a:spcBef>
                <a:spcPct val="60000"/>
              </a:spcBef>
            </a:pPr>
            <a:r>
              <a:rPr lang="fr-FR" altLang="fr-FR" sz="2000" dirty="0" smtClean="0"/>
              <a:t>Nombreuses aides des Etats locaux et des collectivités territoriales.</a:t>
            </a:r>
          </a:p>
          <a:p>
            <a:pPr lvl="1" eaLnBrk="1" hangingPunct="1">
              <a:lnSpc>
                <a:spcPct val="110000"/>
              </a:lnSpc>
              <a:spcBef>
                <a:spcPct val="60000"/>
              </a:spcBef>
            </a:pPr>
            <a:endParaRPr lang="fr-FR" altLang="fr-FR" sz="2000" dirty="0" smtClean="0"/>
          </a:p>
          <a:p>
            <a:pPr lvl="2" eaLnBrk="1" hangingPunct="1">
              <a:lnSpc>
                <a:spcPct val="80000"/>
              </a:lnSpc>
            </a:pPr>
            <a:endParaRPr lang="fr-FR" altLang="fr-FR" sz="1800" dirty="0" smtClean="0"/>
          </a:p>
          <a:p>
            <a:pPr eaLnBrk="1" hangingPunct="1">
              <a:lnSpc>
                <a:spcPct val="80000"/>
              </a:lnSpc>
            </a:pPr>
            <a:endParaRPr lang="fr-FR" altLang="fr-FR" sz="24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720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20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20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720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720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20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title"/>
          </p:nvPr>
        </p:nvSpPr>
        <p:spPr>
          <a:xfrm>
            <a:off x="0" y="-100013"/>
            <a:ext cx="9144000" cy="692151"/>
          </a:xfrm>
          <a:solidFill>
            <a:srgbClr val="92D050"/>
          </a:solidFill>
        </p:spPr>
        <p:txBody>
          <a:bodyPr/>
          <a:lstStyle/>
          <a:p>
            <a:pPr eaLnBrk="1" hangingPunct="1"/>
            <a:r>
              <a:rPr lang="en-GB" altLang="fr-FR" sz="3200" b="1" dirty="0" smtClean="0"/>
              <a:t>Suite des </a:t>
            </a:r>
            <a:r>
              <a:rPr lang="en-GB" altLang="fr-FR" sz="3200" b="1" dirty="0" err="1" smtClean="0"/>
              <a:t>exemples</a:t>
            </a:r>
            <a:r>
              <a:rPr lang="en-GB" altLang="fr-FR" sz="3200" b="1" dirty="0" smtClean="0"/>
              <a:t> </a:t>
            </a:r>
            <a:r>
              <a:rPr lang="en-GB" altLang="fr-FR" sz="3200" b="1" dirty="0" err="1" smtClean="0"/>
              <a:t>dans</a:t>
            </a:r>
            <a:r>
              <a:rPr lang="en-GB" altLang="fr-FR" sz="3200" b="1" dirty="0" smtClean="0"/>
              <a:t> </a:t>
            </a:r>
            <a:r>
              <a:rPr lang="en-GB" altLang="fr-FR" sz="3200" b="1" dirty="0" err="1" smtClean="0"/>
              <a:t>différents</a:t>
            </a:r>
            <a:r>
              <a:rPr lang="en-GB" altLang="fr-FR" sz="3200" b="1" dirty="0" smtClean="0"/>
              <a:t> pays</a:t>
            </a:r>
          </a:p>
        </p:txBody>
      </p:sp>
      <p:sp>
        <p:nvSpPr>
          <p:cNvPr id="309251" name="Rectangle 3"/>
          <p:cNvSpPr>
            <a:spLocks noGrp="1" noChangeArrowheads="1"/>
          </p:cNvSpPr>
          <p:nvPr>
            <p:ph idx="1"/>
          </p:nvPr>
        </p:nvSpPr>
        <p:spPr>
          <a:xfrm>
            <a:off x="0" y="981074"/>
            <a:ext cx="9144000" cy="5760293"/>
          </a:xfrm>
        </p:spPr>
        <p:txBody>
          <a:bodyPr/>
          <a:lstStyle/>
          <a:p>
            <a:pPr eaLnBrk="1" hangingPunct="1">
              <a:lnSpc>
                <a:spcPct val="90000"/>
              </a:lnSpc>
            </a:pPr>
            <a:r>
              <a:rPr lang="fr-FR" altLang="fr-FR" sz="2400" b="1" dirty="0" smtClean="0">
                <a:solidFill>
                  <a:srgbClr val="0000FF"/>
                </a:solidFill>
              </a:rPr>
              <a:t>Allemagne :</a:t>
            </a:r>
          </a:p>
          <a:p>
            <a:pPr lvl="1" eaLnBrk="1" hangingPunct="1"/>
            <a:r>
              <a:rPr lang="fr-FR" altLang="fr-FR" sz="2000" dirty="0" smtClean="0"/>
              <a:t>Quasiment exclusivement considérée comme une </a:t>
            </a:r>
            <a:r>
              <a:rPr lang="fr-FR" altLang="fr-FR" sz="2000" dirty="0" smtClean="0">
                <a:solidFill>
                  <a:srgbClr val="FF0000"/>
                </a:solidFill>
              </a:rPr>
              <a:t>science</a:t>
            </a:r>
            <a:r>
              <a:rPr lang="fr-FR" altLang="fr-FR" sz="2000" dirty="0" smtClean="0"/>
              <a:t>,</a:t>
            </a:r>
            <a:r>
              <a:rPr lang="fr-FR" altLang="fr-FR" sz="2000" dirty="0" smtClean="0">
                <a:solidFill>
                  <a:srgbClr val="FF0000"/>
                </a:solidFill>
              </a:rPr>
              <a:t> </a:t>
            </a:r>
            <a:r>
              <a:rPr lang="fr-FR" altLang="fr-FR" sz="2000" dirty="0" smtClean="0"/>
              <a:t>dès le début et encore aujourd’hui.</a:t>
            </a:r>
          </a:p>
          <a:p>
            <a:pPr lvl="1" eaLnBrk="1" hangingPunct="1"/>
            <a:r>
              <a:rPr lang="fr-FR" altLang="fr-FR" sz="2000" dirty="0" smtClean="0">
                <a:solidFill>
                  <a:srgbClr val="FF0000"/>
                </a:solidFill>
              </a:rPr>
              <a:t>Des approches allant du champ au paysage</a:t>
            </a:r>
            <a:r>
              <a:rPr lang="fr-FR" altLang="fr-FR" sz="2000" dirty="0" smtClean="0"/>
              <a:t>, principalement basée sur des approches scientifiques issues de l’écologie et de la biologie.</a:t>
            </a:r>
          </a:p>
          <a:p>
            <a:pPr lvl="2" eaLnBrk="1" hangingPunct="1"/>
            <a:endParaRPr lang="fr-FR" altLang="fr-FR" sz="800" dirty="0" smtClean="0"/>
          </a:p>
          <a:p>
            <a:pPr eaLnBrk="1" hangingPunct="1"/>
            <a:r>
              <a:rPr lang="fr-FR" altLang="fr-FR" sz="2400" b="1" dirty="0" smtClean="0">
                <a:solidFill>
                  <a:srgbClr val="0000FF"/>
                </a:solidFill>
              </a:rPr>
              <a:t>France :</a:t>
            </a:r>
          </a:p>
          <a:p>
            <a:pPr lvl="1" eaLnBrk="1" hangingPunct="1">
              <a:spcBef>
                <a:spcPct val="40000"/>
              </a:spcBef>
            </a:pPr>
            <a:r>
              <a:rPr lang="fr-FR" altLang="fr-FR" sz="2000" dirty="0" smtClean="0"/>
              <a:t>D’abord une voie alternative de </a:t>
            </a:r>
            <a:r>
              <a:rPr lang="fr-FR" altLang="fr-FR" sz="2000" dirty="0" smtClean="0">
                <a:solidFill>
                  <a:srgbClr val="FF0000"/>
                </a:solidFill>
              </a:rPr>
              <a:t>pratiquer</a:t>
            </a:r>
            <a:r>
              <a:rPr lang="fr-FR" altLang="fr-FR" sz="2000" dirty="0" smtClean="0"/>
              <a:t> l’agriculture en refusant le productivisme (cf. RAD, CIVAM, ARDEAR).</a:t>
            </a:r>
          </a:p>
          <a:p>
            <a:pPr lvl="1" eaLnBrk="1" hangingPunct="1">
              <a:spcBef>
                <a:spcPct val="40000"/>
              </a:spcBef>
            </a:pPr>
            <a:r>
              <a:rPr lang="fr-FR" altLang="fr-FR" sz="2000" dirty="0" smtClean="0"/>
              <a:t>En parallèle, les </a:t>
            </a:r>
            <a:r>
              <a:rPr lang="fr-FR" altLang="fr-FR" sz="2000" dirty="0" smtClean="0">
                <a:solidFill>
                  <a:srgbClr val="FF0000"/>
                </a:solidFill>
              </a:rPr>
              <a:t>sciences agronomiques</a:t>
            </a:r>
            <a:r>
              <a:rPr lang="fr-FR" altLang="fr-FR" sz="2000" dirty="0" smtClean="0"/>
              <a:t> françaises évoluent en se saisissant des dimensions et des problématiques propres à l’agroécologie dans d’autres pays.</a:t>
            </a:r>
          </a:p>
          <a:p>
            <a:pPr lvl="1" eaLnBrk="1" hangingPunct="1">
              <a:spcBef>
                <a:spcPct val="40000"/>
              </a:spcBef>
            </a:pPr>
            <a:r>
              <a:rPr lang="fr-FR" altLang="fr-FR" sz="2000" dirty="0" smtClean="0"/>
              <a:t>Récemment, une agroécologie reconnue comme une </a:t>
            </a:r>
            <a:r>
              <a:rPr lang="fr-FR" altLang="fr-FR" sz="2000" dirty="0" smtClean="0">
                <a:solidFill>
                  <a:srgbClr val="FF0000"/>
                </a:solidFill>
              </a:rPr>
              <a:t>discipline scientifique </a:t>
            </a:r>
            <a:r>
              <a:rPr lang="fr-FR" altLang="fr-FR" sz="2000" dirty="0" smtClean="0"/>
              <a:t>émerge avec des interprétations proches de l’agroécologie allemande.</a:t>
            </a:r>
          </a:p>
          <a:p>
            <a:pPr lvl="1" eaLnBrk="1" hangingPunct="1">
              <a:spcBef>
                <a:spcPct val="40000"/>
              </a:spcBef>
            </a:pPr>
            <a:r>
              <a:rPr lang="fr-FR" altLang="fr-FR" sz="2000" dirty="0" smtClean="0"/>
              <a:t>Création de plusieurs Masters d’agroécologie (ISARA, ESA, …)</a:t>
            </a:r>
          </a:p>
          <a:p>
            <a:pPr lvl="1" eaLnBrk="1" hangingPunct="1">
              <a:lnSpc>
                <a:spcPct val="90000"/>
              </a:lnSpc>
            </a:pPr>
            <a:endParaRPr lang="fr-FR" altLang="fr-FR" sz="2000" dirty="0" smtClean="0"/>
          </a:p>
        </p:txBody>
      </p:sp>
      <p:sp>
        <p:nvSpPr>
          <p:cNvPr id="21506" name="Espace réservé du numéro de diapositive 3"/>
          <p:cNvSpPr>
            <a:spLocks noGrp="1"/>
          </p:cNvSpPr>
          <p:nvPr>
            <p:ph type="sldNum" sz="quarter" idx="12"/>
          </p:nvPr>
        </p:nvSpPr>
        <p:spPr>
          <a:noFill/>
        </p:spPr>
        <p:txBody>
          <a:bodyPr/>
          <a:lstStyle>
            <a:lvl1pPr eaLnBrk="0" hangingPunct="0">
              <a:spcBef>
                <a:spcPct val="20000"/>
              </a:spcBef>
              <a:buFont typeface="Wingdings" pitchFamily="2" charset="2"/>
              <a:buChar char="Ø"/>
              <a:defRPr sz="3200">
                <a:solidFill>
                  <a:schemeClr val="tx1"/>
                </a:solidFill>
                <a:latin typeface="Comic Sans MS" pitchFamily="66" charset="0"/>
                <a:ea typeface="ＭＳ Ｐゴシック" pitchFamily="34" charset="-128"/>
              </a:defRPr>
            </a:lvl1pPr>
            <a:lvl2pPr marL="742950" indent="-285750" eaLnBrk="0" hangingPunct="0">
              <a:spcBef>
                <a:spcPct val="20000"/>
              </a:spcBef>
              <a:buFont typeface="Wingdings" pitchFamily="2" charset="2"/>
              <a:buChar char="§"/>
              <a:defRPr sz="2800">
                <a:solidFill>
                  <a:schemeClr val="tx1"/>
                </a:solidFill>
                <a:latin typeface="Comic Sans MS" pitchFamily="66" charset="0"/>
                <a:ea typeface="ＭＳ Ｐゴシック" pitchFamily="34" charset="-128"/>
              </a:defRPr>
            </a:lvl2pPr>
            <a:lvl3pPr marL="1143000" indent="-228600" eaLnBrk="0" hangingPunct="0">
              <a:spcBef>
                <a:spcPct val="20000"/>
              </a:spcBef>
              <a:buChar char="o"/>
              <a:defRPr sz="2400">
                <a:solidFill>
                  <a:schemeClr val="tx1"/>
                </a:solidFill>
                <a:latin typeface="Comic Sans MS" pitchFamily="66" charset="0"/>
                <a:ea typeface="ＭＳ Ｐゴシック" pitchFamily="34" charset="-128"/>
              </a:defRPr>
            </a:lvl3pPr>
            <a:lvl4pPr marL="1600200" indent="-228600" eaLnBrk="0" hangingPunct="0">
              <a:spcBef>
                <a:spcPct val="20000"/>
              </a:spcBef>
              <a:buChar char="•"/>
              <a:defRPr sz="2000">
                <a:solidFill>
                  <a:schemeClr val="tx1"/>
                </a:solidFill>
                <a:latin typeface="Comic Sans MS" pitchFamily="66" charset="0"/>
                <a:ea typeface="ＭＳ Ｐゴシック" pitchFamily="34" charset="-128"/>
              </a:defRPr>
            </a:lvl4pPr>
            <a:lvl5pPr marL="2057400" indent="-228600" eaLnBrk="0" hangingPunct="0">
              <a:spcBef>
                <a:spcPct val="20000"/>
              </a:spcBef>
              <a:buFont typeface="Comic Sans MS" pitchFamily="66" charset="0"/>
              <a:buChar char="-"/>
              <a:defRPr sz="2000">
                <a:solidFill>
                  <a:schemeClr val="tx1"/>
                </a:solidFill>
                <a:latin typeface="Comic Sans MS" pitchFamily="66" charset="0"/>
                <a:ea typeface="ＭＳ Ｐゴシック" pitchFamily="34" charset="-128"/>
              </a:defRPr>
            </a:lvl5pPr>
            <a:lvl6pPr marL="25146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6pPr>
            <a:lvl7pPr marL="29718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7pPr>
            <a:lvl8pPr marL="34290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8pPr>
            <a:lvl9pPr marL="38862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9pPr>
          </a:lstStyle>
          <a:p>
            <a:pPr eaLnBrk="1" hangingPunct="1">
              <a:spcBef>
                <a:spcPct val="0"/>
              </a:spcBef>
              <a:buFontTx/>
              <a:buNone/>
            </a:pPr>
            <a:fld id="{A0ACA6CA-6CC4-477E-824C-DD6A1977EFBE}" type="slidenum">
              <a:rPr lang="fr-FR" altLang="fr-FR" sz="1200" smtClean="0">
                <a:solidFill>
                  <a:srgbClr val="000000"/>
                </a:solidFill>
                <a:latin typeface="Arial" charset="0"/>
              </a:rPr>
              <a:pPr eaLnBrk="1" hangingPunct="1">
                <a:spcBef>
                  <a:spcPct val="0"/>
                </a:spcBef>
                <a:buFontTx/>
                <a:buNone/>
              </a:pPr>
              <a:t>6</a:t>
            </a:fld>
            <a:endParaRPr lang="fr-FR" altLang="fr-FR" sz="1200" smtClean="0">
              <a:solidFill>
                <a:srgbClr val="0000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30925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9251">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309251">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9251">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9251">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09251">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925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a:xfrm>
            <a:off x="0" y="-100013"/>
            <a:ext cx="9144000" cy="692151"/>
          </a:xfrm>
          <a:solidFill>
            <a:srgbClr val="92D050"/>
          </a:solidFill>
        </p:spPr>
        <p:txBody>
          <a:bodyPr/>
          <a:lstStyle/>
          <a:p>
            <a:pPr eaLnBrk="1" hangingPunct="1"/>
            <a:r>
              <a:rPr lang="fr-FR" altLang="fr-FR" sz="3200" b="1" smtClean="0"/>
              <a:t>I.3</a:t>
            </a:r>
            <a:r>
              <a:rPr lang="fr-FR" altLang="fr-FR" sz="3200" b="1" smtClean="0"/>
              <a:t>. </a:t>
            </a:r>
            <a:r>
              <a:rPr lang="fr-FR" altLang="fr-FR" sz="3200" b="1" smtClean="0"/>
              <a:t>L’agroécologie</a:t>
            </a:r>
            <a:r>
              <a:rPr lang="fr-FR" altLang="fr-FR" sz="3200" b="1" smtClean="0"/>
              <a:t>: une diversité </a:t>
            </a:r>
            <a:r>
              <a:rPr lang="fr-FR" altLang="fr-FR" sz="3200" b="1" smtClean="0"/>
              <a:t>sémantique</a:t>
            </a:r>
            <a:endParaRPr lang="fr-FR" altLang="fr-FR" sz="3200" b="1" smtClean="0"/>
          </a:p>
        </p:txBody>
      </p:sp>
      <p:sp>
        <p:nvSpPr>
          <p:cNvPr id="22530" name="Espace réservé du numéro de diapositive 3"/>
          <p:cNvSpPr>
            <a:spLocks noGrp="1"/>
          </p:cNvSpPr>
          <p:nvPr>
            <p:ph type="sldNum" sz="quarter" idx="12"/>
          </p:nvPr>
        </p:nvSpPr>
        <p:spPr>
          <a:noFill/>
        </p:spPr>
        <p:txBody>
          <a:bodyPr/>
          <a:lstStyle>
            <a:lvl1pPr eaLnBrk="0" hangingPunct="0">
              <a:spcBef>
                <a:spcPct val="20000"/>
              </a:spcBef>
              <a:buFont typeface="Wingdings" pitchFamily="2" charset="2"/>
              <a:buChar char="Ø"/>
              <a:defRPr sz="3200">
                <a:solidFill>
                  <a:schemeClr val="tx1"/>
                </a:solidFill>
                <a:latin typeface="Comic Sans MS" pitchFamily="66" charset="0"/>
                <a:ea typeface="ＭＳ Ｐゴシック" pitchFamily="34" charset="-128"/>
              </a:defRPr>
            </a:lvl1pPr>
            <a:lvl2pPr marL="742950" indent="-285750" eaLnBrk="0" hangingPunct="0">
              <a:spcBef>
                <a:spcPct val="20000"/>
              </a:spcBef>
              <a:buFont typeface="Wingdings" pitchFamily="2" charset="2"/>
              <a:buChar char="§"/>
              <a:defRPr sz="2800">
                <a:solidFill>
                  <a:schemeClr val="tx1"/>
                </a:solidFill>
                <a:latin typeface="Comic Sans MS" pitchFamily="66" charset="0"/>
                <a:ea typeface="ＭＳ Ｐゴシック" pitchFamily="34" charset="-128"/>
              </a:defRPr>
            </a:lvl2pPr>
            <a:lvl3pPr marL="1143000" indent="-228600" eaLnBrk="0" hangingPunct="0">
              <a:spcBef>
                <a:spcPct val="20000"/>
              </a:spcBef>
              <a:buChar char="o"/>
              <a:defRPr sz="2400">
                <a:solidFill>
                  <a:schemeClr val="tx1"/>
                </a:solidFill>
                <a:latin typeface="Comic Sans MS" pitchFamily="66" charset="0"/>
                <a:ea typeface="ＭＳ Ｐゴシック" pitchFamily="34" charset="-128"/>
              </a:defRPr>
            </a:lvl3pPr>
            <a:lvl4pPr marL="1600200" indent="-228600" eaLnBrk="0" hangingPunct="0">
              <a:spcBef>
                <a:spcPct val="20000"/>
              </a:spcBef>
              <a:buChar char="•"/>
              <a:defRPr sz="2000">
                <a:solidFill>
                  <a:schemeClr val="tx1"/>
                </a:solidFill>
                <a:latin typeface="Comic Sans MS" pitchFamily="66" charset="0"/>
                <a:ea typeface="ＭＳ Ｐゴシック" pitchFamily="34" charset="-128"/>
              </a:defRPr>
            </a:lvl4pPr>
            <a:lvl5pPr marL="2057400" indent="-228600" eaLnBrk="0" hangingPunct="0">
              <a:spcBef>
                <a:spcPct val="20000"/>
              </a:spcBef>
              <a:buFont typeface="Comic Sans MS" pitchFamily="66" charset="0"/>
              <a:buChar char="-"/>
              <a:defRPr sz="2000">
                <a:solidFill>
                  <a:schemeClr val="tx1"/>
                </a:solidFill>
                <a:latin typeface="Comic Sans MS" pitchFamily="66" charset="0"/>
                <a:ea typeface="ＭＳ Ｐゴシック" pitchFamily="34" charset="-128"/>
              </a:defRPr>
            </a:lvl5pPr>
            <a:lvl6pPr marL="25146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6pPr>
            <a:lvl7pPr marL="29718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7pPr>
            <a:lvl8pPr marL="34290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8pPr>
            <a:lvl9pPr marL="38862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9pPr>
          </a:lstStyle>
          <a:p>
            <a:pPr eaLnBrk="1" hangingPunct="1">
              <a:spcBef>
                <a:spcPct val="0"/>
              </a:spcBef>
              <a:buFontTx/>
              <a:buNone/>
            </a:pPr>
            <a:fld id="{AE210BF9-AE9C-43B2-B4FE-189742F8DF2E}" type="slidenum">
              <a:rPr lang="fr-FR" altLang="fr-FR" sz="1200" smtClean="0">
                <a:solidFill>
                  <a:srgbClr val="000000"/>
                </a:solidFill>
                <a:latin typeface="Arial" charset="0"/>
              </a:rPr>
              <a:pPr eaLnBrk="1" hangingPunct="1">
                <a:spcBef>
                  <a:spcPct val="0"/>
                </a:spcBef>
                <a:buFontTx/>
                <a:buNone/>
              </a:pPr>
              <a:t>7</a:t>
            </a:fld>
            <a:endParaRPr lang="fr-FR" altLang="fr-FR" sz="1200" smtClean="0">
              <a:solidFill>
                <a:srgbClr val="000000"/>
              </a:solidFill>
              <a:latin typeface="Arial" charset="0"/>
            </a:endParaRPr>
          </a:p>
        </p:txBody>
      </p:sp>
      <p:sp>
        <p:nvSpPr>
          <p:cNvPr id="279556" name="Text Box 4"/>
          <p:cNvSpPr txBox="1">
            <a:spLocks noChangeArrowheads="1"/>
          </p:cNvSpPr>
          <p:nvPr/>
        </p:nvSpPr>
        <p:spPr bwMode="auto">
          <a:xfrm>
            <a:off x="107950" y="1989138"/>
            <a:ext cx="3103563" cy="457200"/>
          </a:xfrm>
          <a:prstGeom prst="rect">
            <a:avLst/>
          </a:prstGeom>
          <a:solidFill>
            <a:srgbClr val="000064"/>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eaLnBrk="0" hangingPunct="0">
              <a:defRPr/>
            </a:pPr>
            <a:r>
              <a:rPr lang="fr-FR" smtClean="0">
                <a:solidFill>
                  <a:srgbClr val="FFFFFF"/>
                </a:solidFill>
                <a:cs typeface="+mn-cs"/>
              </a:rPr>
              <a:t>Discipline scientifique</a:t>
            </a:r>
            <a:endParaRPr lang="fr-FR">
              <a:solidFill>
                <a:srgbClr val="FFFFFF"/>
              </a:solidFill>
              <a:cs typeface="+mn-cs"/>
            </a:endParaRPr>
          </a:p>
        </p:txBody>
      </p:sp>
      <p:sp>
        <p:nvSpPr>
          <p:cNvPr id="279557" name="Text Box 5"/>
          <p:cNvSpPr txBox="1">
            <a:spLocks noChangeArrowheads="1"/>
          </p:cNvSpPr>
          <p:nvPr/>
        </p:nvSpPr>
        <p:spPr bwMode="auto">
          <a:xfrm>
            <a:off x="4365625" y="2060575"/>
            <a:ext cx="1793875" cy="461963"/>
          </a:xfrm>
          <a:prstGeom prst="rect">
            <a:avLst/>
          </a:prstGeom>
          <a:solidFill>
            <a:srgbClr val="D60093"/>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eaLnBrk="0" hangingPunct="0">
              <a:defRPr/>
            </a:pPr>
            <a:r>
              <a:rPr lang="fr-FR" smtClean="0">
                <a:solidFill>
                  <a:srgbClr val="FFFFFF"/>
                </a:solidFill>
                <a:cs typeface="+mn-cs"/>
              </a:rPr>
              <a:t>Mouvement</a:t>
            </a:r>
            <a:endParaRPr lang="fr-FR">
              <a:solidFill>
                <a:srgbClr val="FFFFFF"/>
              </a:solidFill>
              <a:cs typeface="+mn-cs"/>
            </a:endParaRPr>
          </a:p>
        </p:txBody>
      </p:sp>
      <p:sp>
        <p:nvSpPr>
          <p:cNvPr id="279558" name="Text Box 6"/>
          <p:cNvSpPr txBox="1">
            <a:spLocks noChangeArrowheads="1"/>
          </p:cNvSpPr>
          <p:nvPr/>
        </p:nvSpPr>
        <p:spPr bwMode="auto">
          <a:xfrm>
            <a:off x="7529513" y="1989138"/>
            <a:ext cx="1473200" cy="457200"/>
          </a:xfrm>
          <a:prstGeom prst="rect">
            <a:avLst/>
          </a:prstGeom>
          <a:solidFill>
            <a:srgbClr val="6633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spcBef>
                <a:spcPct val="20000"/>
              </a:spcBef>
              <a:buFont typeface="Wingdings" pitchFamily="2" charset="2"/>
              <a:buChar char="Ø"/>
              <a:defRPr sz="3200">
                <a:solidFill>
                  <a:schemeClr val="tx1"/>
                </a:solidFill>
                <a:latin typeface="Comic Sans MS" pitchFamily="66" charset="0"/>
                <a:ea typeface="ＭＳ Ｐゴシック" pitchFamily="34" charset="-128"/>
              </a:defRPr>
            </a:lvl1pPr>
            <a:lvl2pPr marL="742950" indent="-285750" eaLnBrk="0" hangingPunct="0">
              <a:spcBef>
                <a:spcPct val="20000"/>
              </a:spcBef>
              <a:buFont typeface="Wingdings" pitchFamily="2" charset="2"/>
              <a:buChar char="§"/>
              <a:defRPr sz="2800">
                <a:solidFill>
                  <a:schemeClr val="tx1"/>
                </a:solidFill>
                <a:latin typeface="Comic Sans MS" pitchFamily="66" charset="0"/>
                <a:ea typeface="ＭＳ Ｐゴシック" pitchFamily="34" charset="-128"/>
              </a:defRPr>
            </a:lvl2pPr>
            <a:lvl3pPr marL="1143000" indent="-228600" eaLnBrk="0" hangingPunct="0">
              <a:spcBef>
                <a:spcPct val="20000"/>
              </a:spcBef>
              <a:buChar char="o"/>
              <a:defRPr sz="2400">
                <a:solidFill>
                  <a:schemeClr val="tx1"/>
                </a:solidFill>
                <a:latin typeface="Comic Sans MS" pitchFamily="66" charset="0"/>
                <a:ea typeface="ＭＳ Ｐゴシック" pitchFamily="34" charset="-128"/>
              </a:defRPr>
            </a:lvl3pPr>
            <a:lvl4pPr marL="1600200" indent="-228600" eaLnBrk="0" hangingPunct="0">
              <a:spcBef>
                <a:spcPct val="20000"/>
              </a:spcBef>
              <a:buChar char="•"/>
              <a:defRPr sz="2000">
                <a:solidFill>
                  <a:schemeClr val="tx1"/>
                </a:solidFill>
                <a:latin typeface="Comic Sans MS" pitchFamily="66" charset="0"/>
                <a:ea typeface="ＭＳ Ｐゴシック" pitchFamily="34" charset="-128"/>
              </a:defRPr>
            </a:lvl4pPr>
            <a:lvl5pPr marL="2057400" indent="-228600" eaLnBrk="0" hangingPunct="0">
              <a:spcBef>
                <a:spcPct val="20000"/>
              </a:spcBef>
              <a:buFont typeface="Comic Sans MS" pitchFamily="66" charset="0"/>
              <a:buChar char="-"/>
              <a:defRPr sz="2000">
                <a:solidFill>
                  <a:schemeClr val="tx1"/>
                </a:solidFill>
                <a:latin typeface="Comic Sans MS" pitchFamily="66" charset="0"/>
                <a:ea typeface="ＭＳ Ｐゴシック" pitchFamily="34" charset="-128"/>
              </a:defRPr>
            </a:lvl5pPr>
            <a:lvl6pPr marL="25146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6pPr>
            <a:lvl7pPr marL="29718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7pPr>
            <a:lvl8pPr marL="34290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8pPr>
            <a:lvl9pPr marL="38862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9pPr>
          </a:lstStyle>
          <a:p>
            <a:pPr>
              <a:spcBef>
                <a:spcPct val="0"/>
              </a:spcBef>
              <a:buFontTx/>
              <a:buNone/>
            </a:pPr>
            <a:r>
              <a:rPr lang="fr-FR" altLang="fr-FR" sz="2400" smtClean="0">
                <a:solidFill>
                  <a:srgbClr val="FFFFFF"/>
                </a:solidFill>
                <a:latin typeface="Arial" charset="0"/>
              </a:rPr>
              <a:t>Pratiques</a:t>
            </a:r>
            <a:endParaRPr lang="fr-FR" altLang="fr-FR" sz="2400">
              <a:solidFill>
                <a:srgbClr val="FFFFFF"/>
              </a:solidFill>
              <a:latin typeface="Arial" charset="0"/>
            </a:endParaRPr>
          </a:p>
        </p:txBody>
      </p:sp>
      <p:sp>
        <p:nvSpPr>
          <p:cNvPr id="22535" name="Text Box 7"/>
          <p:cNvSpPr txBox="1">
            <a:spLocks noChangeArrowheads="1"/>
          </p:cNvSpPr>
          <p:nvPr/>
        </p:nvSpPr>
        <p:spPr bwMode="auto">
          <a:xfrm>
            <a:off x="3276600" y="981075"/>
            <a:ext cx="2459038" cy="519113"/>
          </a:xfrm>
          <a:prstGeom prst="rect">
            <a:avLst/>
          </a:prstGeom>
          <a:solidFill>
            <a:srgbClr val="0080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eaLnBrk="0" hangingPunct="0">
              <a:defRPr/>
            </a:pPr>
            <a:r>
              <a:rPr lang="fr-FR" sz="2800" b="1" smtClean="0">
                <a:solidFill>
                  <a:srgbClr val="FFFFFF"/>
                </a:solidFill>
                <a:cs typeface="+mn-cs"/>
              </a:rPr>
              <a:t>Agroécologie</a:t>
            </a:r>
            <a:endParaRPr lang="fr-FR" sz="2800" b="1">
              <a:solidFill>
                <a:srgbClr val="FFFFFF"/>
              </a:solidFill>
              <a:cs typeface="+mn-cs"/>
            </a:endParaRPr>
          </a:p>
        </p:txBody>
      </p:sp>
      <p:sp>
        <p:nvSpPr>
          <p:cNvPr id="279560" name="Text Box 8"/>
          <p:cNvSpPr txBox="1">
            <a:spLocks noChangeArrowheads="1"/>
          </p:cNvSpPr>
          <p:nvPr/>
        </p:nvSpPr>
        <p:spPr bwMode="auto">
          <a:xfrm>
            <a:off x="0" y="3573463"/>
            <a:ext cx="1576388" cy="523220"/>
          </a:xfrm>
          <a:prstGeom prst="rect">
            <a:avLst/>
          </a:prstGeom>
          <a:solidFill>
            <a:schemeClr val="accent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eaLnBrk="0" hangingPunct="0">
              <a:defRPr/>
            </a:pPr>
            <a:r>
              <a:rPr lang="fr-FR" sz="1400" b="1" smtClean="0">
                <a:solidFill>
                  <a:srgbClr val="FFFFFF"/>
                </a:solidFill>
                <a:cs typeface="+mn-cs"/>
              </a:rPr>
              <a:t>Approche à la parcelle</a:t>
            </a:r>
            <a:endParaRPr lang="fr-FR" sz="1400" b="1">
              <a:solidFill>
                <a:srgbClr val="FFFFFF"/>
              </a:solidFill>
              <a:cs typeface="+mn-cs"/>
            </a:endParaRPr>
          </a:p>
        </p:txBody>
      </p:sp>
      <p:sp>
        <p:nvSpPr>
          <p:cNvPr id="279561" name="Text Box 9"/>
          <p:cNvSpPr txBox="1">
            <a:spLocks noChangeArrowheads="1"/>
          </p:cNvSpPr>
          <p:nvPr/>
        </p:nvSpPr>
        <p:spPr bwMode="auto">
          <a:xfrm>
            <a:off x="627237" y="5114925"/>
            <a:ext cx="2064989" cy="523220"/>
          </a:xfrm>
          <a:prstGeom prst="rect">
            <a:avLst/>
          </a:prstGeom>
          <a:solidFill>
            <a:schemeClr val="accent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eaLnBrk="0" hangingPunct="0">
              <a:defRPr/>
            </a:pPr>
            <a:r>
              <a:rPr lang="fr-FR" sz="1400" b="1" smtClean="0">
                <a:solidFill>
                  <a:srgbClr val="FFFFFF"/>
                </a:solidFill>
                <a:cs typeface="+mn-cs"/>
              </a:rPr>
              <a:t>Ecologie</a:t>
            </a:r>
          </a:p>
          <a:p>
            <a:pPr algn="ctr" eaLnBrk="0" hangingPunct="0">
              <a:defRPr/>
            </a:pPr>
            <a:r>
              <a:rPr lang="fr-FR" sz="1400" b="1" smtClean="0">
                <a:solidFill>
                  <a:srgbClr val="FFFFFF"/>
                </a:solidFill>
                <a:cs typeface="+mn-cs"/>
              </a:rPr>
              <a:t>du sytème </a:t>
            </a:r>
            <a:r>
              <a:rPr lang="fr-FR" sz="1400" b="1" smtClean="0">
                <a:solidFill>
                  <a:srgbClr val="FFFFFF"/>
                </a:solidFill>
                <a:cs typeface="+mn-cs"/>
              </a:rPr>
              <a:t>alimentaire</a:t>
            </a:r>
            <a:endParaRPr lang="fr-FR" sz="1400" b="1">
              <a:solidFill>
                <a:srgbClr val="FFFFFF"/>
              </a:solidFill>
              <a:cs typeface="+mn-cs"/>
            </a:endParaRPr>
          </a:p>
        </p:txBody>
      </p:sp>
      <p:sp>
        <p:nvSpPr>
          <p:cNvPr id="279562" name="Text Box 10"/>
          <p:cNvSpPr txBox="1">
            <a:spLocks noChangeArrowheads="1"/>
          </p:cNvSpPr>
          <p:nvPr/>
        </p:nvSpPr>
        <p:spPr bwMode="auto">
          <a:xfrm>
            <a:off x="1773238" y="4276725"/>
            <a:ext cx="2724150" cy="304800"/>
          </a:xfrm>
          <a:prstGeom prst="rect">
            <a:avLst/>
          </a:prstGeom>
          <a:solidFill>
            <a:schemeClr val="accent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eaLnBrk="0" hangingPunct="0">
              <a:defRPr/>
            </a:pPr>
            <a:r>
              <a:rPr lang="fr-FR" sz="1400" b="1" smtClean="0">
                <a:solidFill>
                  <a:srgbClr val="FFFFFF"/>
                </a:solidFill>
                <a:cs typeface="+mn-cs"/>
              </a:rPr>
              <a:t>Écologie de l’agroécosystème</a:t>
            </a:r>
            <a:endParaRPr lang="fr-FR" sz="1400" b="1">
              <a:solidFill>
                <a:srgbClr val="FFFFFF"/>
              </a:solidFill>
              <a:cs typeface="+mn-cs"/>
            </a:endParaRPr>
          </a:p>
        </p:txBody>
      </p:sp>
      <p:sp>
        <p:nvSpPr>
          <p:cNvPr id="279563" name="Text Box 11"/>
          <p:cNvSpPr txBox="1">
            <a:spLocks noChangeArrowheads="1"/>
          </p:cNvSpPr>
          <p:nvPr/>
        </p:nvSpPr>
        <p:spPr bwMode="auto">
          <a:xfrm>
            <a:off x="3276600" y="3536950"/>
            <a:ext cx="1820863" cy="304800"/>
          </a:xfrm>
          <a:prstGeom prst="rect">
            <a:avLst/>
          </a:prstGeom>
          <a:solidFill>
            <a:srgbClr val="D60093"/>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eaLnBrk="0" hangingPunct="0">
              <a:defRPr/>
            </a:pPr>
            <a:r>
              <a:rPr lang="fr-FR" sz="1400" b="1" smtClean="0">
                <a:solidFill>
                  <a:srgbClr val="FFFFFF"/>
                </a:solidFill>
                <a:cs typeface="+mn-cs"/>
              </a:rPr>
              <a:t>Environmentalisme</a:t>
            </a:r>
            <a:endParaRPr lang="fr-FR" sz="1400" b="1">
              <a:solidFill>
                <a:srgbClr val="FFFFFF"/>
              </a:solidFill>
              <a:cs typeface="+mn-cs"/>
            </a:endParaRPr>
          </a:p>
        </p:txBody>
      </p:sp>
      <p:sp>
        <p:nvSpPr>
          <p:cNvPr id="279564" name="Text Box 12"/>
          <p:cNvSpPr txBox="1">
            <a:spLocks noChangeArrowheads="1"/>
          </p:cNvSpPr>
          <p:nvPr/>
        </p:nvSpPr>
        <p:spPr bwMode="auto">
          <a:xfrm>
            <a:off x="4973638" y="5221288"/>
            <a:ext cx="1819275" cy="304800"/>
          </a:xfrm>
          <a:prstGeom prst="rect">
            <a:avLst/>
          </a:prstGeom>
          <a:solidFill>
            <a:srgbClr val="D60093"/>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eaLnBrk="0" hangingPunct="0">
              <a:defRPr/>
            </a:pPr>
            <a:r>
              <a:rPr lang="fr-FR" sz="1400" b="1" smtClean="0">
                <a:solidFill>
                  <a:srgbClr val="FFFFFF"/>
                </a:solidFill>
                <a:cs typeface="+mn-cs"/>
              </a:rPr>
              <a:t>Agriculture durable</a:t>
            </a:r>
            <a:endParaRPr lang="fr-FR" sz="1400" b="1">
              <a:solidFill>
                <a:srgbClr val="FFFFFF"/>
              </a:solidFill>
              <a:cs typeface="+mn-cs"/>
            </a:endParaRPr>
          </a:p>
        </p:txBody>
      </p:sp>
      <p:sp>
        <p:nvSpPr>
          <p:cNvPr id="279565" name="Text Box 13"/>
          <p:cNvSpPr txBox="1">
            <a:spLocks noChangeArrowheads="1"/>
          </p:cNvSpPr>
          <p:nvPr/>
        </p:nvSpPr>
        <p:spPr bwMode="auto">
          <a:xfrm>
            <a:off x="6037263" y="3222625"/>
            <a:ext cx="1965603" cy="307777"/>
          </a:xfrm>
          <a:prstGeom prst="rect">
            <a:avLst/>
          </a:prstGeom>
          <a:solidFill>
            <a:srgbClr val="D60093"/>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eaLnBrk="0" hangingPunct="0">
              <a:defRPr/>
            </a:pPr>
            <a:r>
              <a:rPr lang="fr-FR" sz="1400" b="1" dirty="0" smtClean="0">
                <a:solidFill>
                  <a:srgbClr val="FFFFFF"/>
                </a:solidFill>
                <a:cs typeface="+mn-cs"/>
              </a:rPr>
              <a:t>Développement rural</a:t>
            </a:r>
            <a:endParaRPr lang="fr-FR" dirty="0">
              <a:solidFill>
                <a:srgbClr val="000000"/>
              </a:solidFill>
              <a:cs typeface="+mn-cs"/>
            </a:endParaRPr>
          </a:p>
        </p:txBody>
      </p:sp>
      <p:sp>
        <p:nvSpPr>
          <p:cNvPr id="279566" name="Text Box 14"/>
          <p:cNvSpPr txBox="1">
            <a:spLocks noChangeArrowheads="1"/>
          </p:cNvSpPr>
          <p:nvPr/>
        </p:nvSpPr>
        <p:spPr bwMode="auto">
          <a:xfrm>
            <a:off x="7750175" y="3629025"/>
            <a:ext cx="1270000" cy="738188"/>
          </a:xfrm>
          <a:prstGeom prst="rect">
            <a:avLst/>
          </a:prstGeom>
          <a:solidFill>
            <a:srgbClr val="6633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spcBef>
                <a:spcPct val="20000"/>
              </a:spcBef>
              <a:buFont typeface="Wingdings" pitchFamily="2" charset="2"/>
              <a:buChar char="Ø"/>
              <a:defRPr sz="3200">
                <a:solidFill>
                  <a:schemeClr val="tx1"/>
                </a:solidFill>
                <a:latin typeface="Comic Sans MS" pitchFamily="66" charset="0"/>
                <a:ea typeface="ＭＳ Ｐゴシック" pitchFamily="34" charset="-128"/>
              </a:defRPr>
            </a:lvl1pPr>
            <a:lvl2pPr marL="742950" indent="-285750" eaLnBrk="0" hangingPunct="0">
              <a:spcBef>
                <a:spcPct val="20000"/>
              </a:spcBef>
              <a:buFont typeface="Wingdings" pitchFamily="2" charset="2"/>
              <a:buChar char="§"/>
              <a:defRPr sz="2800">
                <a:solidFill>
                  <a:schemeClr val="tx1"/>
                </a:solidFill>
                <a:latin typeface="Comic Sans MS" pitchFamily="66" charset="0"/>
                <a:ea typeface="ＭＳ Ｐゴシック" pitchFamily="34" charset="-128"/>
              </a:defRPr>
            </a:lvl2pPr>
            <a:lvl3pPr marL="1143000" indent="-228600" eaLnBrk="0" hangingPunct="0">
              <a:spcBef>
                <a:spcPct val="20000"/>
              </a:spcBef>
              <a:buChar char="o"/>
              <a:defRPr sz="2400">
                <a:solidFill>
                  <a:schemeClr val="tx1"/>
                </a:solidFill>
                <a:latin typeface="Comic Sans MS" pitchFamily="66" charset="0"/>
                <a:ea typeface="ＭＳ Ｐゴシック" pitchFamily="34" charset="-128"/>
              </a:defRPr>
            </a:lvl3pPr>
            <a:lvl4pPr marL="1600200" indent="-228600" eaLnBrk="0" hangingPunct="0">
              <a:spcBef>
                <a:spcPct val="20000"/>
              </a:spcBef>
              <a:buChar char="•"/>
              <a:defRPr sz="2000">
                <a:solidFill>
                  <a:schemeClr val="tx1"/>
                </a:solidFill>
                <a:latin typeface="Comic Sans MS" pitchFamily="66" charset="0"/>
                <a:ea typeface="ＭＳ Ｐゴシック" pitchFamily="34" charset="-128"/>
              </a:defRPr>
            </a:lvl4pPr>
            <a:lvl5pPr marL="2057400" indent="-228600" eaLnBrk="0" hangingPunct="0">
              <a:spcBef>
                <a:spcPct val="20000"/>
              </a:spcBef>
              <a:buFont typeface="Comic Sans MS" pitchFamily="66" charset="0"/>
              <a:buChar char="-"/>
              <a:defRPr sz="2000">
                <a:solidFill>
                  <a:schemeClr val="tx1"/>
                </a:solidFill>
                <a:latin typeface="Comic Sans MS" pitchFamily="66" charset="0"/>
                <a:ea typeface="ＭＳ Ｐゴシック" pitchFamily="34" charset="-128"/>
              </a:defRPr>
            </a:lvl5pPr>
            <a:lvl6pPr marL="25146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6pPr>
            <a:lvl7pPr marL="29718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7pPr>
            <a:lvl8pPr marL="34290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8pPr>
            <a:lvl9pPr marL="3886200" indent="-228600" eaLnBrk="0" fontAlgn="base" hangingPunct="0">
              <a:spcBef>
                <a:spcPct val="20000"/>
              </a:spcBef>
              <a:spcAft>
                <a:spcPct val="0"/>
              </a:spcAft>
              <a:buFont typeface="Comic Sans MS" pitchFamily="66" charset="0"/>
              <a:buChar char="-"/>
              <a:defRPr sz="2000">
                <a:solidFill>
                  <a:schemeClr val="tx1"/>
                </a:solidFill>
                <a:latin typeface="Comic Sans MS" pitchFamily="66" charset="0"/>
                <a:ea typeface="ＭＳ Ｐゴシック" pitchFamily="34" charset="-128"/>
              </a:defRPr>
            </a:lvl9pPr>
          </a:lstStyle>
          <a:p>
            <a:pPr>
              <a:spcBef>
                <a:spcPct val="0"/>
              </a:spcBef>
              <a:buFontTx/>
              <a:buNone/>
            </a:pPr>
            <a:r>
              <a:rPr lang="fr-FR" altLang="fr-FR" sz="1400" b="1" smtClean="0">
                <a:solidFill>
                  <a:srgbClr val="FFFFFF"/>
                </a:solidFill>
                <a:latin typeface="Arial" charset="0"/>
              </a:rPr>
              <a:t>Nombreuses</a:t>
            </a:r>
          </a:p>
          <a:p>
            <a:pPr>
              <a:spcBef>
                <a:spcPct val="0"/>
              </a:spcBef>
              <a:buFontTx/>
              <a:buNone/>
            </a:pPr>
            <a:r>
              <a:rPr lang="fr-FR" altLang="fr-FR" sz="1400" b="1" smtClean="0">
                <a:solidFill>
                  <a:srgbClr val="FFFFFF"/>
                </a:solidFill>
                <a:latin typeface="Arial" charset="0"/>
              </a:rPr>
              <a:t>références</a:t>
            </a:r>
            <a:endParaRPr lang="fr-FR" altLang="fr-FR" sz="1400" b="1" smtClean="0">
              <a:solidFill>
                <a:srgbClr val="FFFFFF"/>
              </a:solidFill>
              <a:latin typeface="Arial" charset="0"/>
            </a:endParaRPr>
          </a:p>
          <a:p>
            <a:pPr>
              <a:spcBef>
                <a:spcPct val="0"/>
              </a:spcBef>
              <a:buFontTx/>
              <a:buNone/>
            </a:pPr>
            <a:r>
              <a:rPr lang="fr-FR" altLang="fr-FR" sz="1400" b="1" smtClean="0">
                <a:solidFill>
                  <a:srgbClr val="FFFFFF"/>
                </a:solidFill>
                <a:latin typeface="Arial" charset="0"/>
              </a:rPr>
              <a:t>techniques</a:t>
            </a:r>
            <a:endParaRPr lang="fr-FR" altLang="fr-FR" sz="1400" b="1">
              <a:solidFill>
                <a:srgbClr val="FFFFFF"/>
              </a:solidFill>
              <a:latin typeface="Arial" charset="0"/>
            </a:endParaRPr>
          </a:p>
        </p:txBody>
      </p:sp>
      <p:cxnSp>
        <p:nvCxnSpPr>
          <p:cNvPr id="279567" name="AutoShape 15"/>
          <p:cNvCxnSpPr>
            <a:cxnSpLocks noChangeShapeType="1"/>
            <a:stCxn id="22535" idx="1"/>
            <a:endCxn id="279556" idx="0"/>
          </p:cNvCxnSpPr>
          <p:nvPr/>
        </p:nvCxnSpPr>
        <p:spPr bwMode="auto">
          <a:xfrm flipH="1">
            <a:off x="1660525" y="1241425"/>
            <a:ext cx="1616075" cy="747713"/>
          </a:xfrm>
          <a:prstGeom prst="straightConnector1">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279568" name="AutoShape 16"/>
          <p:cNvCxnSpPr>
            <a:cxnSpLocks noChangeShapeType="1"/>
            <a:stCxn id="22535" idx="3"/>
            <a:endCxn id="279558" idx="0"/>
          </p:cNvCxnSpPr>
          <p:nvPr/>
        </p:nvCxnSpPr>
        <p:spPr bwMode="auto">
          <a:xfrm>
            <a:off x="5735638" y="1241425"/>
            <a:ext cx="2530475" cy="747713"/>
          </a:xfrm>
          <a:prstGeom prst="straightConnector1">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279569" name="AutoShape 17"/>
          <p:cNvCxnSpPr>
            <a:cxnSpLocks noChangeShapeType="1"/>
            <a:stCxn id="22535" idx="2"/>
            <a:endCxn id="279557" idx="0"/>
          </p:cNvCxnSpPr>
          <p:nvPr/>
        </p:nvCxnSpPr>
        <p:spPr bwMode="auto">
          <a:xfrm>
            <a:off x="4506913" y="1500188"/>
            <a:ext cx="755650" cy="560387"/>
          </a:xfrm>
          <a:prstGeom prst="straightConnector1">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279570" name="AutoShape 18"/>
          <p:cNvCxnSpPr>
            <a:cxnSpLocks noChangeShapeType="1"/>
            <a:stCxn id="279557" idx="2"/>
            <a:endCxn id="279563" idx="0"/>
          </p:cNvCxnSpPr>
          <p:nvPr/>
        </p:nvCxnSpPr>
        <p:spPr bwMode="auto">
          <a:xfrm flipH="1">
            <a:off x="4187825" y="2522538"/>
            <a:ext cx="1074738" cy="1014412"/>
          </a:xfrm>
          <a:prstGeom prst="straightConnector1">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279571" name="AutoShape 19"/>
          <p:cNvCxnSpPr>
            <a:cxnSpLocks noChangeShapeType="1"/>
            <a:stCxn id="279557" idx="2"/>
            <a:endCxn id="279565" idx="0"/>
          </p:cNvCxnSpPr>
          <p:nvPr/>
        </p:nvCxnSpPr>
        <p:spPr bwMode="auto">
          <a:xfrm>
            <a:off x="5262563" y="2522538"/>
            <a:ext cx="1757502" cy="700087"/>
          </a:xfrm>
          <a:prstGeom prst="straightConnector1">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279572" name="AutoShape 20"/>
          <p:cNvCxnSpPr>
            <a:cxnSpLocks noChangeShapeType="1"/>
            <a:stCxn id="279557" idx="2"/>
            <a:endCxn id="279564" idx="0"/>
          </p:cNvCxnSpPr>
          <p:nvPr/>
        </p:nvCxnSpPr>
        <p:spPr bwMode="auto">
          <a:xfrm>
            <a:off x="5262563" y="2522538"/>
            <a:ext cx="620712" cy="2698750"/>
          </a:xfrm>
          <a:prstGeom prst="straightConnector1">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279573" name="AutoShape 21"/>
          <p:cNvCxnSpPr>
            <a:cxnSpLocks noChangeShapeType="1"/>
            <a:stCxn id="279556" idx="2"/>
            <a:endCxn id="279560" idx="0"/>
          </p:cNvCxnSpPr>
          <p:nvPr/>
        </p:nvCxnSpPr>
        <p:spPr bwMode="auto">
          <a:xfrm flipH="1">
            <a:off x="788194" y="2446338"/>
            <a:ext cx="871538" cy="1127125"/>
          </a:xfrm>
          <a:prstGeom prst="straightConnector1">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279574" name="AutoShape 22"/>
          <p:cNvCxnSpPr>
            <a:cxnSpLocks noChangeShapeType="1"/>
            <a:stCxn id="279556" idx="2"/>
            <a:endCxn id="279562" idx="0"/>
          </p:cNvCxnSpPr>
          <p:nvPr/>
        </p:nvCxnSpPr>
        <p:spPr bwMode="auto">
          <a:xfrm>
            <a:off x="1660525" y="2446338"/>
            <a:ext cx="1474788" cy="1830387"/>
          </a:xfrm>
          <a:prstGeom prst="straightConnector1">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279575" name="AutoShape 23"/>
          <p:cNvCxnSpPr>
            <a:cxnSpLocks noChangeShapeType="1"/>
            <a:stCxn id="279556" idx="2"/>
            <a:endCxn id="279561" idx="0"/>
          </p:cNvCxnSpPr>
          <p:nvPr/>
        </p:nvCxnSpPr>
        <p:spPr bwMode="auto">
          <a:xfrm>
            <a:off x="1659732" y="2446338"/>
            <a:ext cx="0" cy="2668587"/>
          </a:xfrm>
          <a:prstGeom prst="straightConnector1">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279576" name="AutoShape 24"/>
          <p:cNvCxnSpPr>
            <a:cxnSpLocks noChangeShapeType="1"/>
            <a:stCxn id="279558" idx="2"/>
            <a:endCxn id="279566" idx="0"/>
          </p:cNvCxnSpPr>
          <p:nvPr/>
        </p:nvCxnSpPr>
        <p:spPr bwMode="auto">
          <a:xfrm>
            <a:off x="8266113" y="2446338"/>
            <a:ext cx="119062" cy="1182687"/>
          </a:xfrm>
          <a:prstGeom prst="straightConnector1">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sp>
        <p:nvSpPr>
          <p:cNvPr id="22553" name="Text Box 25"/>
          <p:cNvSpPr txBox="1">
            <a:spLocks noChangeArrowheads="1"/>
          </p:cNvSpPr>
          <p:nvPr/>
        </p:nvSpPr>
        <p:spPr bwMode="auto">
          <a:xfrm>
            <a:off x="7019925" y="6521450"/>
            <a:ext cx="1811338"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eaLnBrk="0" hangingPunct="0">
              <a:defRPr/>
            </a:pPr>
            <a:r>
              <a:rPr lang="fr-FR" sz="1600" smtClean="0">
                <a:solidFill>
                  <a:srgbClr val="000000"/>
                </a:solidFill>
                <a:cs typeface="+mn-cs"/>
              </a:rPr>
              <a:t>Wezel et al., 2009</a:t>
            </a:r>
            <a:endParaRPr lang="fr-FR" sz="1600">
              <a:solidFill>
                <a:srgbClr val="000000"/>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955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9567"/>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7955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9569"/>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7955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9568"/>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7956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7957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7956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7957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7956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79574"/>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279570"/>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79563"/>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9572"/>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7956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7957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79565"/>
                                        </p:tgtEl>
                                        <p:attrNameLst>
                                          <p:attrName>style.visibility</p:attrName>
                                        </p:attrNameLst>
                                      </p:cBhvr>
                                      <p:to>
                                        <p:strVal val="visible"/>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ntr" presetSubtype="0" fill="hold" nodeType="clickEffect">
                                  <p:stCondLst>
                                    <p:cond delay="0"/>
                                  </p:stCondLst>
                                  <p:childTnLst>
                                    <p:set>
                                      <p:cBhvr>
                                        <p:cTn id="52" dur="1" fill="hold">
                                          <p:stCondLst>
                                            <p:cond delay="0"/>
                                          </p:stCondLst>
                                        </p:cTn>
                                        <p:tgtEl>
                                          <p:spTgt spid="279576"/>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795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9556" grpId="0" animBg="1"/>
      <p:bldP spid="279557" grpId="0" animBg="1"/>
      <p:bldP spid="279558" grpId="0" animBg="1"/>
      <p:bldP spid="279560" grpId="0" animBg="1"/>
      <p:bldP spid="279561" grpId="0" animBg="1"/>
      <p:bldP spid="279562" grpId="0" animBg="1"/>
      <p:bldP spid="279563" grpId="0" animBg="1"/>
      <p:bldP spid="279564" grpId="0" animBg="1"/>
      <p:bldP spid="279565" grpId="0" animBg="1"/>
      <p:bldP spid="27956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a:xfrm>
            <a:off x="0" y="0"/>
            <a:ext cx="9144000" cy="692696"/>
          </a:xfrm>
          <a:solidFill>
            <a:srgbClr val="FF9900"/>
          </a:solidFill>
        </p:spPr>
        <p:txBody>
          <a:bodyPr/>
          <a:lstStyle/>
          <a:p>
            <a:pPr eaLnBrk="1" hangingPunct="1"/>
            <a:r>
              <a:rPr lang="fr-FR" altLang="fr-FR" sz="2800" b="1" dirty="0" smtClean="0"/>
              <a:t>II. Diversité des visions actuelles de l’</a:t>
            </a:r>
            <a:r>
              <a:rPr lang="fr-FR" altLang="fr-FR" sz="2800" b="1" dirty="0" err="1" smtClean="0"/>
              <a:t>agroécologie</a:t>
            </a:r>
            <a:endParaRPr lang="fr-FR" altLang="fr-FR" sz="2800" i="1" dirty="0" smtClean="0"/>
          </a:p>
        </p:txBody>
      </p:sp>
      <p:sp>
        <p:nvSpPr>
          <p:cNvPr id="24580" name="Rectangle 3"/>
          <p:cNvSpPr>
            <a:spLocks noGrp="1" noChangeArrowheads="1"/>
          </p:cNvSpPr>
          <p:nvPr>
            <p:ph idx="1"/>
          </p:nvPr>
        </p:nvSpPr>
        <p:spPr>
          <a:xfrm>
            <a:off x="-32234" y="836712"/>
            <a:ext cx="9144000" cy="5661025"/>
          </a:xfrm>
        </p:spPr>
        <p:txBody>
          <a:bodyPr/>
          <a:lstStyle/>
          <a:p>
            <a:pPr marL="266700" indent="-266700" eaLnBrk="1" hangingPunct="1">
              <a:lnSpc>
                <a:spcPct val="105000"/>
              </a:lnSpc>
              <a:spcBef>
                <a:spcPct val="50000"/>
              </a:spcBef>
              <a:tabLst>
                <a:tab pos="268288" algn="l"/>
              </a:tabLst>
            </a:pPr>
            <a:r>
              <a:rPr lang="fr-FR" altLang="fr-FR" sz="2000" b="1" dirty="0" smtClean="0"/>
              <a:t>Pour mémoire, définitions de </a:t>
            </a:r>
            <a:r>
              <a:rPr lang="fr-FR" altLang="fr-FR" sz="2000" b="1" dirty="0" err="1" smtClean="0"/>
              <a:t>Bensim</a:t>
            </a:r>
            <a:r>
              <a:rPr lang="fr-FR" altLang="fr-FR" sz="2000" b="1" dirty="0" smtClean="0"/>
              <a:t>, Hénin, </a:t>
            </a:r>
            <a:r>
              <a:rPr lang="fr-FR" altLang="fr-FR" sz="2000" b="1" dirty="0" err="1" smtClean="0"/>
              <a:t>Altiéri</a:t>
            </a:r>
            <a:r>
              <a:rPr lang="fr-FR" altLang="fr-FR" sz="2000" b="1" dirty="0" smtClean="0"/>
              <a:t> </a:t>
            </a:r>
            <a:r>
              <a:rPr lang="fr-FR" altLang="fr-FR" sz="2000" dirty="0" smtClean="0"/>
              <a:t>et </a:t>
            </a:r>
            <a:r>
              <a:rPr lang="fr-FR" altLang="fr-FR" sz="2000" b="1" dirty="0" err="1" smtClean="0"/>
              <a:t>Gliessman</a:t>
            </a:r>
            <a:r>
              <a:rPr lang="fr-FR" altLang="fr-FR" sz="2000" dirty="0" smtClean="0"/>
              <a:t> citées dans les diapositives précédentes</a:t>
            </a:r>
            <a:r>
              <a:rPr lang="fr-FR" altLang="fr-FR" sz="2000" i="1" dirty="0" smtClean="0"/>
              <a:t> </a:t>
            </a:r>
            <a:endParaRPr lang="fr-FR" altLang="fr-FR" sz="2000" b="1" i="1" dirty="0" smtClean="0">
              <a:solidFill>
                <a:srgbClr val="669900"/>
              </a:solidFill>
            </a:endParaRPr>
          </a:p>
          <a:p>
            <a:pPr marL="266700" indent="-266700" eaLnBrk="1" hangingPunct="1">
              <a:lnSpc>
                <a:spcPct val="105000"/>
              </a:lnSpc>
              <a:spcBef>
                <a:spcPct val="50000"/>
              </a:spcBef>
              <a:tabLst>
                <a:tab pos="268288" algn="l"/>
              </a:tabLst>
            </a:pPr>
            <a:r>
              <a:rPr lang="fr-FR" altLang="fr-FR" sz="2000" dirty="0" smtClean="0"/>
              <a:t>J-F </a:t>
            </a:r>
            <a:r>
              <a:rPr lang="fr-FR" altLang="fr-FR" sz="2000" b="1" dirty="0" err="1" smtClean="0"/>
              <a:t>Soussana</a:t>
            </a:r>
            <a:r>
              <a:rPr lang="fr-FR" altLang="fr-FR" sz="2000" dirty="0" smtClean="0"/>
              <a:t> </a:t>
            </a:r>
            <a:r>
              <a:rPr lang="fr-FR" altLang="fr-FR" sz="2000" i="1" dirty="0" smtClean="0"/>
              <a:t>(Directeur environnement de l’INRA – Revue Projet 02-2013)</a:t>
            </a:r>
            <a:r>
              <a:rPr lang="fr-FR" altLang="fr-FR" sz="2000" dirty="0" smtClean="0"/>
              <a:t> : </a:t>
            </a:r>
            <a:r>
              <a:rPr lang="fr-FR" altLang="fr-FR" sz="2000" b="1" i="1" dirty="0" smtClean="0">
                <a:solidFill>
                  <a:srgbClr val="0000FF"/>
                </a:solidFill>
              </a:rPr>
              <a:t>« Nous revendiquons le droit de parler d’agro-écologie (avec un tiret), une science au croisement de l’écologie, des sciences de la biodiversité et des sciences agronomiques ».</a:t>
            </a:r>
          </a:p>
          <a:p>
            <a:pPr marL="266700" indent="-266700" eaLnBrk="1" hangingPunct="1">
              <a:lnSpc>
                <a:spcPct val="105000"/>
              </a:lnSpc>
              <a:spcBef>
                <a:spcPct val="50000"/>
              </a:spcBef>
              <a:tabLst>
                <a:tab pos="268288" algn="l"/>
              </a:tabLst>
            </a:pPr>
            <a:r>
              <a:rPr lang="fr-FR" altLang="fr-FR" sz="2000" dirty="0" smtClean="0"/>
              <a:t>M. </a:t>
            </a:r>
            <a:r>
              <a:rPr lang="fr-FR" altLang="fr-FR" sz="2000" b="1" dirty="0" smtClean="0"/>
              <a:t>Griffon</a:t>
            </a:r>
            <a:r>
              <a:rPr lang="fr-FR" altLang="fr-FR" sz="2000" dirty="0" smtClean="0"/>
              <a:t> </a:t>
            </a:r>
            <a:r>
              <a:rPr lang="fr-FR" altLang="fr-FR" sz="2000" i="1" dirty="0" smtClean="0"/>
              <a:t>(brochures AEI 2011 et 2012) :</a:t>
            </a:r>
            <a:r>
              <a:rPr lang="fr-FR" altLang="fr-FR" sz="2000" dirty="0" smtClean="0"/>
              <a:t> </a:t>
            </a:r>
            <a:r>
              <a:rPr lang="fr-FR" altLang="fr-FR" sz="2000" i="1" dirty="0" smtClean="0">
                <a:solidFill>
                  <a:srgbClr val="0000FF"/>
                </a:solidFill>
              </a:rPr>
              <a:t>«</a:t>
            </a:r>
            <a:r>
              <a:rPr lang="fr-FR" altLang="fr-FR" sz="2000" b="1" i="1" u="sng" dirty="0" smtClean="0">
                <a:solidFill>
                  <a:srgbClr val="0000FF"/>
                </a:solidFill>
              </a:rPr>
              <a:t>L’agriculture écologiquement intensive doit s’appuyer sur les fonctionnalités de la nature</a:t>
            </a:r>
            <a:r>
              <a:rPr lang="fr-FR" altLang="fr-FR" sz="2000" i="1" dirty="0" smtClean="0">
                <a:solidFill>
                  <a:srgbClr val="0000FF"/>
                </a:solidFill>
              </a:rPr>
              <a:t> ». </a:t>
            </a:r>
            <a:r>
              <a:rPr lang="fr-FR" altLang="fr-FR" sz="2000" b="1" i="1" dirty="0" smtClean="0">
                <a:solidFill>
                  <a:srgbClr val="0000FF"/>
                </a:solidFill>
              </a:rPr>
              <a:t>« Les mécanismes naturels décrits par l’écologie peuvent être amplifiés jusqu’à devenir dominants en termes de pratiques agricoles ».</a:t>
            </a:r>
            <a:r>
              <a:rPr lang="fr-FR" altLang="fr-FR" sz="2000" b="1" dirty="0" smtClean="0">
                <a:solidFill>
                  <a:srgbClr val="0000FF"/>
                </a:solidFill>
              </a:rPr>
              <a:t> </a:t>
            </a:r>
          </a:p>
          <a:p>
            <a:pPr marL="266700" indent="-266700" eaLnBrk="1" hangingPunct="1">
              <a:lnSpc>
                <a:spcPct val="105000"/>
              </a:lnSpc>
              <a:tabLst>
                <a:tab pos="268288" algn="l"/>
              </a:tabLst>
            </a:pPr>
            <a:r>
              <a:rPr lang="fr-FR" altLang="fr-FR" sz="2000" b="1" dirty="0" smtClean="0">
                <a:solidFill>
                  <a:srgbClr val="0000FF"/>
                </a:solidFill>
              </a:rPr>
              <a:t>« </a:t>
            </a:r>
            <a:r>
              <a:rPr lang="fr-FR" altLang="fr-FR" sz="2000" b="1" dirty="0" smtClean="0">
                <a:solidFill>
                  <a:srgbClr val="0000FF"/>
                </a:solidFill>
              </a:rPr>
              <a:t>L’AEI </a:t>
            </a:r>
            <a:r>
              <a:rPr lang="fr-FR" altLang="fr-FR" sz="2000" b="1" i="1" dirty="0" smtClean="0">
                <a:solidFill>
                  <a:srgbClr val="0000FF"/>
                </a:solidFill>
              </a:rPr>
              <a:t>cherche à réduire ses effets négatifs sur l’environnement sans s’interdire d’utiliser des techniques conventionnelles ». </a:t>
            </a:r>
          </a:p>
          <a:p>
            <a:pPr marL="266700" indent="-266700" eaLnBrk="1" hangingPunct="1">
              <a:lnSpc>
                <a:spcPct val="105000"/>
              </a:lnSpc>
              <a:tabLst>
                <a:tab pos="268288" algn="l"/>
              </a:tabLst>
            </a:pPr>
            <a:r>
              <a:rPr lang="fr-FR" altLang="fr-FR" sz="2000" b="1" i="1" dirty="0" smtClean="0">
                <a:solidFill>
                  <a:srgbClr val="0000FF"/>
                </a:solidFill>
              </a:rPr>
              <a:t>« </a:t>
            </a:r>
            <a:r>
              <a:rPr lang="fr-FR" altLang="fr-FR" sz="2000" b="1" i="1" u="sng" dirty="0" smtClean="0">
                <a:solidFill>
                  <a:srgbClr val="0000FF"/>
                </a:solidFill>
              </a:rPr>
              <a:t>L’écologie scientifique doit être séparée de l’écologie politique ».</a:t>
            </a:r>
            <a:endParaRPr lang="fr-FR" altLang="fr-FR" sz="2000" b="1" i="1" dirty="0" smtClean="0">
              <a:solidFill>
                <a:srgbClr val="0000FF"/>
              </a:solidFill>
            </a:endParaRPr>
          </a:p>
        </p:txBody>
      </p:sp>
      <p:sp>
        <p:nvSpPr>
          <p:cNvPr id="24578" name="Espace réservé du numéro de diapositive 5"/>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fld id="{DB990843-1AFF-4660-8546-B20546122097}" type="slidenum">
              <a:rPr lang="fr-FR" altLang="fr-FR" sz="1400" smtClean="0"/>
              <a:pPr eaLnBrk="1" hangingPunct="1">
                <a:spcBef>
                  <a:spcPct val="0"/>
                </a:spcBef>
                <a:buFontTx/>
                <a:buNone/>
              </a:pPr>
              <a:t>8</a:t>
            </a:fld>
            <a:endParaRPr lang="fr-FR" altLang="fr-FR" sz="1400" smtClean="0"/>
          </a:p>
        </p:txBody>
      </p:sp>
      <p:sp>
        <p:nvSpPr>
          <p:cNvPr id="24581" name="ZoneTexte 1"/>
          <p:cNvSpPr txBox="1">
            <a:spLocks noChangeArrowheads="1"/>
          </p:cNvSpPr>
          <p:nvPr/>
        </p:nvSpPr>
        <p:spPr bwMode="auto">
          <a:xfrm>
            <a:off x="0" y="5761038"/>
            <a:ext cx="9144000" cy="1096962"/>
          </a:xfrm>
          <a:prstGeom prst="rect">
            <a:avLst/>
          </a:prstGeom>
          <a:solidFill>
            <a:srgbClr val="FF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lnSpc>
                <a:spcPct val="110000"/>
              </a:lnSpc>
              <a:spcBef>
                <a:spcPct val="0"/>
              </a:spcBef>
              <a:buFontTx/>
              <a:buNone/>
            </a:pPr>
            <a:r>
              <a:rPr lang="fr-FR" altLang="fr-FR" sz="1800">
                <a:solidFill>
                  <a:schemeClr val="bg1"/>
                </a:solidFill>
                <a:latin typeface="Arial Narrow" pitchFamily="34" charset="0"/>
                <a:sym typeface="Wingdings" pitchFamily="2" charset="2"/>
              </a:rPr>
              <a:t> </a:t>
            </a:r>
            <a:r>
              <a:rPr lang="fr-FR" altLang="fr-FR" sz="2000" b="1" u="sng">
                <a:solidFill>
                  <a:schemeClr val="bg1"/>
                </a:solidFill>
                <a:latin typeface="Arial Narrow" pitchFamily="34" charset="0"/>
              </a:rPr>
              <a:t>s’inspirer de la nature</a:t>
            </a:r>
            <a:r>
              <a:rPr lang="fr-FR" altLang="fr-FR" sz="2000">
                <a:solidFill>
                  <a:schemeClr val="bg1"/>
                </a:solidFill>
                <a:latin typeface="Arial Narrow" pitchFamily="34" charset="0"/>
              </a:rPr>
              <a:t> (cf « mimic theory ») afin de mieux intégrer l’activité agricole et ses impacts dans les cycles biogéochimiques (et ce, à différentes échelles) et rechercher la production de </a:t>
            </a:r>
            <a:r>
              <a:rPr lang="fr-FR" altLang="fr-FR" sz="2000" b="1" u="sng">
                <a:solidFill>
                  <a:schemeClr val="bg1"/>
                </a:solidFill>
                <a:latin typeface="Arial Narrow" pitchFamily="34" charset="0"/>
              </a:rPr>
              <a:t>services écosystémiques en plus de la production de biens agricoles.</a:t>
            </a:r>
            <a:endParaRPr lang="en-US" altLang="fr-FR" sz="2000" b="1" u="sng">
              <a:solidFill>
                <a:schemeClr val="bg1"/>
              </a:solidFill>
              <a:latin typeface="Arial Narrow"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title"/>
          </p:nvPr>
        </p:nvSpPr>
        <p:spPr>
          <a:xfrm>
            <a:off x="0" y="0"/>
            <a:ext cx="9144000" cy="620688"/>
          </a:xfrm>
          <a:solidFill>
            <a:srgbClr val="FF9900"/>
          </a:solidFill>
        </p:spPr>
        <p:txBody>
          <a:bodyPr/>
          <a:lstStyle/>
          <a:p>
            <a:pPr eaLnBrk="1" hangingPunct="1"/>
            <a:r>
              <a:rPr lang="fr-FR" altLang="fr-FR" sz="2400" b="1" dirty="0" smtClean="0"/>
              <a:t>Suite diversité des définitions de l’</a:t>
            </a:r>
            <a:r>
              <a:rPr lang="fr-FR" altLang="fr-FR" sz="2400" b="1" dirty="0" err="1" smtClean="0"/>
              <a:t>agroécologie</a:t>
            </a:r>
            <a:r>
              <a:rPr lang="fr-FR" altLang="fr-FR" sz="2800" b="1" dirty="0" smtClean="0"/>
              <a:t> </a:t>
            </a:r>
            <a:r>
              <a:rPr lang="fr-FR" altLang="fr-FR" sz="2000" b="1" dirty="0" smtClean="0"/>
              <a:t>(2)</a:t>
            </a:r>
          </a:p>
        </p:txBody>
      </p:sp>
      <p:sp>
        <p:nvSpPr>
          <p:cNvPr id="25604" name="Rectangle 3"/>
          <p:cNvSpPr>
            <a:spLocks noGrp="1" noChangeArrowheads="1"/>
          </p:cNvSpPr>
          <p:nvPr>
            <p:ph idx="1"/>
          </p:nvPr>
        </p:nvSpPr>
        <p:spPr>
          <a:xfrm>
            <a:off x="0" y="1052736"/>
            <a:ext cx="9144000" cy="5777559"/>
          </a:xfrm>
        </p:spPr>
        <p:txBody>
          <a:bodyPr/>
          <a:lstStyle/>
          <a:p>
            <a:pPr eaLnBrk="1" hangingPunct="1">
              <a:spcBef>
                <a:spcPct val="70000"/>
              </a:spcBef>
            </a:pPr>
            <a:r>
              <a:rPr lang="fr-FR" altLang="fr-FR" sz="2200" b="1" dirty="0" err="1" smtClean="0"/>
              <a:t>Tomich</a:t>
            </a:r>
            <a:r>
              <a:rPr lang="fr-FR" altLang="fr-FR" sz="2200" b="1" dirty="0" smtClean="0"/>
              <a:t> </a:t>
            </a:r>
            <a:r>
              <a:rPr lang="fr-FR" altLang="fr-FR" sz="2200" i="1" dirty="0" smtClean="0"/>
              <a:t>et al</a:t>
            </a:r>
            <a:r>
              <a:rPr lang="fr-FR" altLang="fr-FR" sz="2200" dirty="0" smtClean="0"/>
              <a:t>., 2011 : </a:t>
            </a:r>
            <a:r>
              <a:rPr lang="fr-FR" altLang="fr-FR" sz="2200" b="1" i="1" dirty="0" smtClean="0">
                <a:solidFill>
                  <a:srgbClr val="0000FF"/>
                </a:solidFill>
              </a:rPr>
              <a:t>« L’</a:t>
            </a:r>
            <a:r>
              <a:rPr lang="fr-FR" altLang="fr-FR" sz="2200" b="1" i="1" dirty="0" err="1" smtClean="0">
                <a:solidFill>
                  <a:srgbClr val="0000FF"/>
                </a:solidFill>
              </a:rPr>
              <a:t>agroécologie</a:t>
            </a:r>
            <a:r>
              <a:rPr lang="fr-FR" altLang="fr-FR" sz="2200" b="1" i="1" dirty="0" smtClean="0">
                <a:solidFill>
                  <a:srgbClr val="0000FF"/>
                </a:solidFill>
              </a:rPr>
              <a:t> est un ensemble disciplinaire alimenté par le croisement des sciences agronomiques (agronomie, zootechnie), de l’écologie appliquée aux agroécosystèmes et des </a:t>
            </a:r>
            <a:r>
              <a:rPr lang="fr-FR" altLang="fr-FR" sz="2200" b="1" i="1" u="sng" dirty="0" smtClean="0">
                <a:solidFill>
                  <a:srgbClr val="0000FF"/>
                </a:solidFill>
              </a:rPr>
              <a:t>sciences humaines et sociales (sociologie, économie, géographie)</a:t>
            </a:r>
            <a:r>
              <a:rPr lang="fr-FR" altLang="fr-FR" sz="2200" b="1" i="1" dirty="0" smtClean="0">
                <a:solidFill>
                  <a:srgbClr val="0000FF"/>
                </a:solidFill>
              </a:rPr>
              <a:t> ».</a:t>
            </a:r>
          </a:p>
          <a:p>
            <a:pPr eaLnBrk="1" hangingPunct="1">
              <a:spcBef>
                <a:spcPct val="70000"/>
              </a:spcBef>
            </a:pPr>
            <a:r>
              <a:rPr lang="fr-FR" altLang="fr-FR" sz="2200" b="1" dirty="0" err="1" smtClean="0"/>
              <a:t>Wezel</a:t>
            </a:r>
            <a:r>
              <a:rPr lang="fr-FR" altLang="fr-FR" sz="2200" b="1" dirty="0" smtClean="0"/>
              <a:t> </a:t>
            </a:r>
            <a:r>
              <a:rPr lang="fr-FR" altLang="fr-FR" sz="2200" dirty="0" smtClean="0"/>
              <a:t>et </a:t>
            </a:r>
            <a:r>
              <a:rPr lang="fr-FR" altLang="fr-FR" sz="2200" b="1" dirty="0" smtClean="0"/>
              <a:t>Jauneau</a:t>
            </a:r>
            <a:r>
              <a:rPr lang="fr-FR" altLang="fr-FR" sz="2200" dirty="0" smtClean="0"/>
              <a:t>, 2011 : </a:t>
            </a:r>
            <a:r>
              <a:rPr lang="fr-FR" altLang="fr-FR" sz="2200" b="1" i="1" dirty="0" smtClean="0"/>
              <a:t>« </a:t>
            </a:r>
            <a:r>
              <a:rPr lang="fr-FR" altLang="fr-FR" sz="2200" b="1" i="1" dirty="0" smtClean="0">
                <a:solidFill>
                  <a:srgbClr val="0000FF"/>
                </a:solidFill>
              </a:rPr>
              <a:t>L’</a:t>
            </a:r>
            <a:r>
              <a:rPr lang="fr-FR" altLang="fr-FR" sz="2200" b="1" i="1" dirty="0" err="1" smtClean="0">
                <a:solidFill>
                  <a:srgbClr val="0000FF"/>
                </a:solidFill>
              </a:rPr>
              <a:t>agroécologie</a:t>
            </a:r>
            <a:r>
              <a:rPr lang="fr-FR" altLang="fr-FR" sz="2200" b="1" i="1" dirty="0" smtClean="0">
                <a:solidFill>
                  <a:srgbClr val="0000FF"/>
                </a:solidFill>
              </a:rPr>
              <a:t> peut recouvrir un sens plus large en considérant les </a:t>
            </a:r>
            <a:r>
              <a:rPr lang="fr-FR" altLang="fr-FR" sz="2200" b="1" i="1" u="sng" dirty="0" smtClean="0">
                <a:solidFill>
                  <a:srgbClr val="0000FF"/>
                </a:solidFill>
              </a:rPr>
              <a:t>dynamiques territoriales et les acteurs sociaux</a:t>
            </a:r>
            <a:r>
              <a:rPr lang="fr-FR" altLang="fr-FR" sz="2200" b="1" i="1" dirty="0" smtClean="0">
                <a:solidFill>
                  <a:srgbClr val="0000FF"/>
                </a:solidFill>
              </a:rPr>
              <a:t> portant les fondements d’une agriculture durable, écologiquement saine, </a:t>
            </a:r>
            <a:r>
              <a:rPr lang="fr-FR" altLang="fr-FR" sz="2200" b="1" i="1" u="sng" dirty="0" smtClean="0">
                <a:solidFill>
                  <a:srgbClr val="0000FF"/>
                </a:solidFill>
              </a:rPr>
              <a:t>économiquement viable et socialement juste</a:t>
            </a:r>
            <a:r>
              <a:rPr lang="fr-FR" altLang="fr-FR" sz="2200" b="1" i="1" dirty="0" smtClean="0">
                <a:solidFill>
                  <a:srgbClr val="0000FF"/>
                </a:solidFill>
              </a:rPr>
              <a:t> ».</a:t>
            </a:r>
            <a:r>
              <a:rPr lang="fr-FR" altLang="fr-FR" sz="2400" b="1" dirty="0" smtClean="0"/>
              <a:t> </a:t>
            </a:r>
          </a:p>
          <a:p>
            <a:pPr eaLnBrk="1" hangingPunct="1">
              <a:spcBef>
                <a:spcPct val="70000"/>
              </a:spcBef>
            </a:pPr>
            <a:r>
              <a:rPr lang="fr-FR" altLang="fr-FR" sz="2200" b="1" dirty="0" smtClean="0"/>
              <a:t>Francis</a:t>
            </a:r>
            <a:r>
              <a:rPr lang="fr-FR" altLang="fr-FR" sz="2200" dirty="0" smtClean="0"/>
              <a:t> </a:t>
            </a:r>
            <a:r>
              <a:rPr lang="fr-FR" altLang="fr-FR" sz="2200" i="1" dirty="0" smtClean="0"/>
              <a:t>et al</a:t>
            </a:r>
            <a:r>
              <a:rPr lang="fr-FR" altLang="fr-FR" sz="2200" dirty="0" smtClean="0"/>
              <a:t>. (2003) et </a:t>
            </a:r>
            <a:r>
              <a:rPr lang="fr-FR" altLang="fr-FR" sz="2200" b="1" dirty="0" err="1" smtClean="0"/>
              <a:t>Gliessman</a:t>
            </a:r>
            <a:r>
              <a:rPr lang="fr-FR" altLang="fr-FR" sz="2200" dirty="0" smtClean="0"/>
              <a:t> (2007) s’intéressent à </a:t>
            </a:r>
            <a:r>
              <a:rPr lang="fr-FR" altLang="fr-FR" sz="2200" b="1" i="1" dirty="0" smtClean="0"/>
              <a:t>« </a:t>
            </a:r>
            <a:r>
              <a:rPr lang="fr-FR" altLang="fr-FR" sz="2200" b="1" i="1" u="sng" dirty="0" smtClean="0">
                <a:solidFill>
                  <a:srgbClr val="0000FF"/>
                </a:solidFill>
              </a:rPr>
              <a:t>l’écologie des systèmes alimentaires</a:t>
            </a:r>
            <a:r>
              <a:rPr lang="fr-FR" altLang="fr-FR" sz="2200" b="1" i="1" dirty="0" smtClean="0">
                <a:solidFill>
                  <a:srgbClr val="0000FF"/>
                </a:solidFill>
              </a:rPr>
              <a:t> dont les composantes techniques, économiques, sociales et politiques se déclinent à différents niveaux d’organisation ».</a:t>
            </a:r>
          </a:p>
        </p:txBody>
      </p:sp>
      <p:sp>
        <p:nvSpPr>
          <p:cNvPr id="25602" name="Espace réservé du numéro de diapositive 5"/>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fld id="{C5DD39AF-8D44-477E-9FAF-FE08A853FC2C}" type="slidenum">
              <a:rPr lang="fr-FR" altLang="fr-FR" sz="1400" smtClean="0"/>
              <a:pPr eaLnBrk="1" hangingPunct="1">
                <a:spcBef>
                  <a:spcPct val="0"/>
                </a:spcBef>
                <a:buFontTx/>
                <a:buNone/>
              </a:pPr>
              <a:t>9</a:t>
            </a:fld>
            <a:endParaRPr lang="fr-FR" altLang="fr-FR" sz="140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2008</TotalTime>
  <Words>2013</Words>
  <Application>Microsoft Office PowerPoint</Application>
  <PresentationFormat>Affichage à l'écran (4:3)</PresentationFormat>
  <Paragraphs>161</Paragraphs>
  <Slides>18</Slides>
  <Notes>18</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Modèle par défaut</vt:lpstr>
      <vt:lpstr>Diverses visions de l’agroécologie et nécessité d’inclure les aspects sociaux et l’emploi V. Beauval – RNDA - Août 2014</vt:lpstr>
      <vt:lpstr>I.1. Brève analyse historique (source : Wezel &amp; Soldat, 2009)</vt:lpstr>
      <vt:lpstr>I.1. Suite analyse historique (Années 90- 2000)</vt:lpstr>
      <vt:lpstr>I.2. Exemples dans différents pays</vt:lpstr>
      <vt:lpstr>I.2. Exemples dans différents pays</vt:lpstr>
      <vt:lpstr>Suite des exemples dans différents pays</vt:lpstr>
      <vt:lpstr>I.3. L’agroécologie: une diversité sémantique</vt:lpstr>
      <vt:lpstr>II. Diversité des visions actuelles de l’agroécologie</vt:lpstr>
      <vt:lpstr>Suite diversité des définitions de l’agroécologie (2)</vt:lpstr>
      <vt:lpstr>Suite diversité des approches agroécologiques (3)</vt:lpstr>
      <vt:lpstr>III. Pourquoi affirmer la place des sciences sociales et de l’emploi dans l’agroécologie ?</vt:lpstr>
      <vt:lpstr>Pourquoi affirmer la place des sciences sociales et de l’emploi dans l’agroécologie ? (suite)</vt:lpstr>
      <vt:lpstr>Quelques exemples incitant à inclure les sciences économiques et sociales parmi les disciplines de l’agroécologie (3)</vt:lpstr>
      <vt:lpstr>IV. Réflexions concernant les incidences sur l’emploi de certaines pratiques agroécologiques</vt:lpstr>
      <vt:lpstr>IV. Réflexions concernant les incidences sur l’emploi de certaines pratiques agroécologiques (suite)</vt:lpstr>
      <vt:lpstr>IV. Réflexions concernant les incidences sur l’emploi de certaines pratiques agroécologiques (suite)</vt:lpstr>
      <vt:lpstr>IV. Réflexions concernant les incidences sur l’emploi de certaines pratiques agroécologiques (suite)</vt:lpstr>
      <vt:lpstr>IV. Réflexions concernant les incidences sur l’emploi de certaines pratiques agroécologiques (suite)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Réflexion sur la place des sciences sociales dans l’agroécologie</dc:title>
  <dc:creator>Valentin.BEAUVAL</dc:creator>
  <cp:lastModifiedBy>Liora</cp:lastModifiedBy>
  <cp:revision>70</cp:revision>
  <cp:lastPrinted>2013-10-29T07:23:12Z</cp:lastPrinted>
  <dcterms:created xsi:type="dcterms:W3CDTF">2013-08-07T09:25:42Z</dcterms:created>
  <dcterms:modified xsi:type="dcterms:W3CDTF">2014-08-28T11:48:49Z</dcterms:modified>
</cp:coreProperties>
</file>